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0" r:id="rId3"/>
    <p:sldId id="257" r:id="rId4"/>
    <p:sldId id="301" r:id="rId5"/>
    <p:sldId id="302" r:id="rId6"/>
    <p:sldId id="303" r:id="rId7"/>
    <p:sldId id="304" r:id="rId8"/>
    <p:sldId id="306" r:id="rId9"/>
    <p:sldId id="310" r:id="rId10"/>
    <p:sldId id="311" r:id="rId11"/>
    <p:sldId id="313" r:id="rId12"/>
    <p:sldId id="314" r:id="rId13"/>
    <p:sldId id="312" r:id="rId14"/>
    <p:sldId id="309" r:id="rId15"/>
    <p:sldId id="317" r:id="rId16"/>
    <p:sldId id="316" r:id="rId17"/>
    <p:sldId id="315" r:id="rId18"/>
    <p:sldId id="320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0DC7"/>
    <a:srgbClr val="FE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775" autoAdjust="0"/>
  </p:normalViewPr>
  <p:slideViewPr>
    <p:cSldViewPr snapToGrid="0">
      <p:cViewPr varScale="1">
        <p:scale>
          <a:sx n="100" d="100"/>
          <a:sy n="100" d="100"/>
        </p:scale>
        <p:origin x="9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2309-177E-40B0-AA2B-5103F5556713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FC481-48FF-4A35-A73B-DE9280F0CC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1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D03B-7126-4333-9D10-AFD3942B66CC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4082C-A2FA-4BA1-ADB6-6550A061B7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5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4082C-A2FA-4BA1-ADB6-6550A061B7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53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4082C-A2FA-4BA1-ADB6-6550A061B7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6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4082C-A2FA-4BA1-ADB6-6550A061B7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04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4082C-A2FA-4BA1-ADB6-6550A061B7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2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79C9-D1B8-43BD-A69F-84576B3FA3B1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E520E-C582-40FD-8D01-779849EE06BF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6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759E-FA96-4B73-ABDE-B04BC51F09C3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6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E2A-7733-4DED-BA73-84A305AAF3BA}" type="datetime1">
              <a:rPr lang="en-US" smtClean="0"/>
              <a:t>9/5/2025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EB89E-9EF6-4708-8084-8753F827CA66}" type="datetime1">
              <a:rPr lang="en-US" smtClean="0"/>
              <a:t>9/5/2025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0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308D-3CEB-49EE-9D64-9E16A9621A46}" type="datetime1">
              <a:rPr lang="en-US" smtClean="0"/>
              <a:t>9/5/2025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4BC3-5B65-42F8-9DBE-125B414711B9}" type="datetime1">
              <a:rPr lang="en-US" smtClean="0"/>
              <a:t>9/5/2025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76D0-BA40-4CD5-8316-F4498B74CAA0}" type="datetime1">
              <a:rPr lang="en-US" smtClean="0"/>
              <a:t>9/5/2025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8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56DD-40CE-40D9-ADE4-603AADFC6A33}" type="datetime1">
              <a:rPr lang="en-US" smtClean="0"/>
              <a:t>9/5/2025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8F1E-8EEA-4C54-96CF-AA05B9229570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7FDD-542F-4D1A-B8C0-25A00D75EB87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5000"/>
                <a:lumOff val="55000"/>
              </a:schemeClr>
            </a:gs>
            <a:gs pos="100000">
              <a:srgbClr val="FFFF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6B09B-CA1B-4F0A-949A-D8A216D56705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883B7-F96E-4789-86B0-AE8707B15C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1987/revhospitalbaires.v41i1.64" TargetMode="External"/><Relationship Id="rId2" Type="http://schemas.openxmlformats.org/officeDocument/2006/relationships/hyperlink" Target="https://ojs.hospitalitaliano.org.ar/index.php/revistahi/article/view/64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1987/revhospitalbaires.v41i1.64" TargetMode="External"/><Relationship Id="rId2" Type="http://schemas.openxmlformats.org/officeDocument/2006/relationships/hyperlink" Target="https://ojs.hospitalitaliano.org.ar/index.php/revistahi/article/view/6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031" y="121858"/>
            <a:ext cx="5183010" cy="2313708"/>
          </a:xfrm>
        </p:spPr>
        <p:txBody>
          <a:bodyPr>
            <a:normAutofit/>
          </a:bodyPr>
          <a:lstStyle/>
          <a:p>
            <a:endParaRPr lang="es-AR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Actualización-Caso clínico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35752" y="1788179"/>
            <a:ext cx="116857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376943" y="5081493"/>
            <a:ext cx="7149407" cy="70788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Sociedad de Dermatología de la Ciudad de Buenos Aires                                                                                                                                                          </a:t>
            </a:r>
            <a:endParaRPr lang="es-AR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de la Asociación Médica Argentina (SDBA-AMA) </a:t>
            </a:r>
            <a:r>
              <a:rPr lang="es-E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2010-2025</a:t>
            </a:r>
            <a:endParaRPr lang="es-E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35752" y="1788179"/>
            <a:ext cx="6732815" cy="270843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es-ES" sz="14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</a:t>
            </a: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CURSO SUPERIOR INTENSIVO. Trienal. MORÓN</a:t>
            </a:r>
          </a:p>
          <a:p>
            <a:pPr lvl="0" algn="ctr">
              <a:defRPr/>
            </a:pP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</a:t>
            </a: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realizó </a:t>
            </a: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desde agosto </a:t>
            </a: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2004 hasta diciembre 2023.</a:t>
            </a:r>
          </a:p>
          <a:p>
            <a:pPr lvl="0" algn="ctr">
              <a:defRPr/>
            </a:pPr>
            <a:endParaRPr lang="es-ES" sz="14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DERMATOLOGÍA. CURSO SUPERIOR INTENSIVO. Trienal. AMA</a:t>
            </a:r>
          </a:p>
          <a:p>
            <a:pPr lvl="0" algn="ctr">
              <a:defRPr/>
            </a:pP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que se </a:t>
            </a: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realizó </a:t>
            </a: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desde agosto </a:t>
            </a: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2008 hasta diciembre 2022.</a:t>
            </a:r>
          </a:p>
          <a:p>
            <a:pPr lvl="0" algn="ctr">
              <a:defRPr/>
            </a:pPr>
            <a:endParaRPr lang="es-ES" sz="14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endParaRPr lang="es-ES" sz="14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DERMATOLOGÍA. CURSO SUPERIOR INTENSIVO. </a:t>
            </a:r>
            <a:r>
              <a:rPr lang="es-E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BIENAL</a:t>
            </a:r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AMA.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Nuevo </a:t>
            </a:r>
            <a:r>
              <a:rPr lang="es-E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Curso Superior, </a:t>
            </a:r>
            <a:r>
              <a:rPr lang="es-ES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reemplazó </a:t>
            </a:r>
            <a:r>
              <a:rPr lang="es-E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trienal</a:t>
            </a:r>
            <a:r>
              <a:rPr lang="es-ES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14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Curso </a:t>
            </a: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que se realiza </a:t>
            </a: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desde marzo 2023 </a:t>
            </a:r>
            <a:r>
              <a:rPr lang="es-ES" sz="1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hasta </a:t>
            </a:r>
            <a:r>
              <a:rPr lang="es-ES" sz="1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 actualidad y continua. </a:t>
            </a:r>
          </a:p>
          <a:p>
            <a:pPr lvl="0" algn="ctr">
              <a:defRPr/>
            </a:pPr>
            <a:endParaRPr lang="es-ES" sz="16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515" y="4926549"/>
            <a:ext cx="4406165" cy="73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4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2617" y="619879"/>
            <a:ext cx="5183010" cy="2313708"/>
          </a:xfrm>
        </p:spPr>
        <p:txBody>
          <a:bodyPr>
            <a:normAutofit/>
          </a:bodyPr>
          <a:lstStyle/>
          <a:p>
            <a:r>
              <a:rPr lang="es-AR" sz="29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Actualización-Caso clínico</a:t>
            </a:r>
            <a:endParaRPr lang="en-US" sz="29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2</a:t>
            </a:fld>
            <a:endParaRPr lang="en-US"/>
          </a:p>
        </p:txBody>
      </p:sp>
      <p:sp>
        <p:nvSpPr>
          <p:cNvPr id="5" name="CuadroTexto 4"/>
          <p:cNvSpPr txBox="1"/>
          <p:nvPr/>
        </p:nvSpPr>
        <p:spPr>
          <a:xfrm>
            <a:off x="301239" y="1940367"/>
            <a:ext cx="11685722" cy="28315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Bodnariuk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Bastard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DP, Torre AC y col. </a:t>
            </a:r>
          </a:p>
          <a:p>
            <a:pPr fontAlgn="ctr"/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 ampollar como forma de presentación de leucemia mieloide aguda. Informe de un caso.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Hosp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Aires 2021; 41(1): 26-30.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Consulta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10/08/25</a:t>
            </a: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https://ojs.hospitalitaliano.org.ar/index.php/revistahi/article/view/64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https://doi.org/10.51987/revhospitalbaires.v41i1.64</a:t>
            </a:r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A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</a:p>
          <a:p>
            <a:pPr algn="r"/>
            <a:r>
              <a:rPr lang="es-A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Presenta: Dra. Miriam Góngora </a:t>
            </a:r>
            <a:r>
              <a:rPr lang="es-AR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Descarpontriez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417250" y="384721"/>
            <a:ext cx="11230253" cy="550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RESUMEN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 ampollar (PGA)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asocia en el 50-70% con trastornos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oncohematológicos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una variedad infrecuente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 el caso de una paciente femenina de 59 años que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consultó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fiebre y ampollas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purpúricas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rápida progresión con compromiso cutáneo mucoso.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sospecha de una enfermedad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neutrofílica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ampollar o infección por gérmenes oportunistas, se realizó biopsia de piel, histopatología,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inmunofluorescencia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directa y cultivo;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éstos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últimos con resultados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negativos. La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histopatología mostró un denso infiltrado inflamatorio con predominio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neutrofílico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dermis.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diagnóstico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 ampollar, se realizó punción-aspiración de médula ósea y resultado compatible con leucemia mieloide aguda.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indicó tratamiento con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corticosteroides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sistémicos, la paciente evolucionó desfavorablemente y falleció a los 15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días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ser ingresada.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 muestra la asociación de esta patología cutánea con trastornos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oncohematológicos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mal pronóstico que presenta a corto plazo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585925" y="775339"/>
            <a:ext cx="11070455" cy="4832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 ampollar (PGA), descrito por Perry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Winkelmann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año 1992, es una forma clínica atípica y superficial del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gangrenoso, enfermedad inflamatoria relacionada con dermatosis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neutrofílicas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variedad se relaciona con frecuencia a trastornos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oncohematológicos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pueden preceder, acompañar o suceder al diagnóstico de la dermatosis.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 el caso de una paciente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femenina, con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lesiones ampollares de rápida progresión con diagnóstico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 asociado a leucemia mieloide aguda, de evolución tórpida, pese al tratamiento indicado.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99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127820" y="384721"/>
            <a:ext cx="12064180" cy="3477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Paciente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femenina, de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años de edad, 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 antecedentes patológicos, consultó por fiebre y lesiones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mucocutáneas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asintomáticas de 10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días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evolución.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Negaba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antecedentes familiares y personales de enfermedad cutánea.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examen físico se observaban, en dorso de lengua y región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vulvar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numerosas erosiones de fondo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fibrino-purpúrico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bordes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violáceos.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2200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902" y="3338065"/>
            <a:ext cx="3229426" cy="320084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730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559292" y="384721"/>
            <a:ext cx="11034945" cy="5847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antebrazo derecho, una placa redondeada, eritematosa de 8 centímetros de diámetro, infiltrada coronada con ampolla flácida de contenido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citrino.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abdomen una ampolla flácida de contenido hemático y límites violáceos; y en muslo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izquierdo,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placa eritematosa de 15 centímetros de diámetro, infiltrada, coronada con una pústula.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621" y="1574325"/>
            <a:ext cx="2196936" cy="2339399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325" y="4878027"/>
            <a:ext cx="1938471" cy="1843448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0342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876300" y="695324"/>
            <a:ext cx="10315574" cy="584775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CLÍNICO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consideraron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diagnósticos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diferenciales: 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 variedad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ampollar; pénfigo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paraneoplásico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infección por gérmenes comunes u oportunistas.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estudios de laboratorio mostraron anemia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macrocítica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leucocitosis con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neutrofilia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realizó biopsia de piel para estudio histopatológico,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inmunofluorescencia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directa (IFD) y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cultivos; hisopado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 lesiones para IFD de </a:t>
            </a:r>
            <a:r>
              <a:rPr lang="es-ES_tradn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 tipos 1 </a:t>
            </a:r>
            <a:r>
              <a:rPr lang="es-ES_tradn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varicela </a:t>
            </a:r>
            <a:r>
              <a:rPr lang="es-ES_tradn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zóster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hemocultivos.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inició tratamiento empírico con 1 gramo de vancomicina cada 12 horas, a los 3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días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agregó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metilprednisolona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mg por 3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días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la presunción de dermatosis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neutrofílica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82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657224" y="384721"/>
            <a:ext cx="11020425" cy="31393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examen histopatológico mostró marcada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espongiosis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la epidermis, denso infiltrado inflamatorio a predominio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neutrofílico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dermis superficial y profunda con extravasación de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eritrocitos.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496" y="2649961"/>
            <a:ext cx="3368332" cy="280694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570" y="2649961"/>
            <a:ext cx="2752332" cy="280694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7114" y="5485577"/>
            <a:ext cx="4772485" cy="64167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7924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9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866775" y="956221"/>
            <a:ext cx="10401299" cy="4493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excluyeron los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diagnósticos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pénfigo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paraneoplásico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infección por gérmenes comunes u oportunistas debido a la negatividad de los resultados de laboratorio.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diagnóstico de PGA continuó con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metilprednisolona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60mg/kg/día y vancomicina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gr cada 12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Presentó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sexto día de ingreso nuevos episodios febriles, se toman cultivos, se indica de forma empírica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imipenen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 mg cada 6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anfotericina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liposomal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430 mg/día y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aciclovir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800 mg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 8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hemocultivos y cultivos de punta de catéter fueron negativos.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67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10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638175" y="504388"/>
            <a:ext cx="10887076" cy="5847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cultivo de piel de lesión abdominal fue positivo para </a:t>
            </a:r>
            <a:r>
              <a:rPr lang="es-ES_tradnl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ES_tradnl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taphylococcus</a:t>
            </a:r>
            <a:r>
              <a:rPr lang="es-ES_tradn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lugdunensis</a:t>
            </a:r>
            <a:r>
              <a:rPr lang="es-ES_tradn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ES_tradnl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ES_tradnl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tafilococcus</a:t>
            </a:r>
            <a:r>
              <a:rPr lang="es-ES_tradn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caprae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sensibles a vancomicina.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positivo el hisopado de lesiones para </a:t>
            </a:r>
            <a:r>
              <a:rPr lang="es-ES_tradn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herpes simple 1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suspendió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anfotericina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los resultados negativos de los estudios micológicos.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continuó el tratamiento con vancomicina y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aciclovir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reemplazó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imipenen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meropenen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1gr cada 8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cuadro clínico empeoró, con requerimientos transfusionales frecuentes.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 punción-aspiración de médula ósea  que permitió el diagnóstico de leucemia mieloide aguda secundaria a síndrome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mielodisplásico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estudios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citogenéticos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mostraron la presencia de una alteración cromosómica, t (6;9), asociada a mal pronóstico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indica tratamiento con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azacitidina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5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11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533400" y="384721"/>
            <a:ext cx="110013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cuadro evolucionó rápidamente con extensión centrífuga de las ampollas, su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destechamiento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desarrollo de nuevas lesiones.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dirty="0"/>
          </a:p>
          <a:p>
            <a:pPr algn="just"/>
            <a:endParaRPr lang="en-US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912" y="2922313"/>
            <a:ext cx="3557136" cy="2962601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440" y="2093638"/>
            <a:ext cx="3477110" cy="319132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8028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12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866775" y="1280071"/>
            <a:ext cx="10487024" cy="38164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CLÍNICO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Algunas ampollas aparecieron en sitios de inserción de la vía central y la sonda nasogástrica que se interpretaron como fenómeno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patergia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(la aparición de lesiones en zonas de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traumatismos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recientes).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Continuó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desmejoría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requerimientos de inotrópicos y asistencia respiratoria mecánica.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paciente fallece a los 15 días de su ingreso hospitalario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60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13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657224" y="1013371"/>
            <a:ext cx="10696575" cy="44935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PGA es una forma de presentación atípica del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caracteriza por presentar ampollas hemorrágicas, placas o nódulos eritematosos que luego presentan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flictenas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su superficie, pueden destecharse y dar lugar a ulceraciones superficiales de bordes violáceos, coronados por nuevas ampollas que rápidamente se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extienden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forma concéntrica y centrífuga.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lesiones pueden afectar el rostro y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miembros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superiores, son muy dolorosas; en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cambio,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forma clínica ulcerativa o clásica suele comprometer los miembros inferiores.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frecuencia se observa el fenómeno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patergia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como en el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presentado. </a:t>
            </a:r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53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14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714375" y="651421"/>
            <a:ext cx="10829926" cy="5847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diagnósticos diferenciales ante la sospecha de ésta patología varían de acuerdo al momento evolutivo de la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enfermedad. 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deben tener en cuenta las infecciones (gérmenes típicos y atípicos), el pénfigo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paraneoplásico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eritema multiforme y el síndrome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Sweet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diferencia del PGA de los procesos infecciosos se fundamenta en los resultados de los cultivos de piel y de las tinciones específicas en el estudio histológico.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pénfigo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paraneoplásico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diferencia de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patología mediante la IFD de la piel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perilesional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evidencia el depósito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C3 intracelular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y/o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membrana basal, y la histopatología muestra patrones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característicos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eritema multiforme suele presentarse, en la unión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dermoepidérmica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infiltrados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liquenoides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queratinocitos necróticos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6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15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695325" y="1013371"/>
            <a:ext cx="10725150" cy="51706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síndrome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Sweet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ampollar, para algunos autores, debido a su similitud con el PGA, se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plantea, que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ambas entidades corresponden a un </a:t>
            </a:r>
            <a:r>
              <a:rPr lang="es-ES_tradn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continuum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dentro del mismo espectro, llamado dermatosis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neutrofílicas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asociadas a trastornos proliferativos.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histopatología del PGA no es específica, varía de acuerdo con el periodo evolutivo de la lesión; en las lesiones agudas se suele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encontrar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denso infiltrado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neutrofílico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dermis papilar y reticular, con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espongiosis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intraepidérmica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subepidérmica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originan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ampollas,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ocurrió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paciente presentada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literatura se observa con frecuencia la presencia de características sugestivas de vasculitis en los bordes de la úlcera con infiltrados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perivaculares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necrosis fibrinoides de la pared de los vasos dérmicos.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A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3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16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742950" y="384721"/>
            <a:ext cx="10610848" cy="61863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ocurrir extravasación de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eritrocitos y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áreas de trombosis.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PGA se vincula en el 50 al 70% de los casos con trastornos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oncohematológicos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se asocia con leucemia mieloide aguda (la más frecuente, como en el caso) y crónica, mieloma múltiple, linfoma,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gammapatía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monoclonal y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mielodisplasias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PGA puede ser la primera manifestación de la enfermedad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presentarse en pacientes con trastornos hematológicos estables ya conocidos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que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indicar un cambio hacia un comportamiento más agresivo.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7% de los casos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gangrenoso ampollar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asocia a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malignidad de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estirpe hematológica  y en menor medida de órgano sólido.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asociación entre PGA y enfermedades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oncohematológicas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sin considerar si la dermatosis precede o sucede al diagnóstico del trastorno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conlleva a un pronóstico adverso a corto plazo.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08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17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771525" y="954489"/>
            <a:ext cx="10582274" cy="38164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DISCUSIÓN</a:t>
            </a:r>
          </a:p>
          <a:p>
            <a:pPr algn="just"/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75% de los pacientes fallece dentro del año del inicio de las lesiones cutáneas.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lesiones de PGA asociada al inicio de la terapia con </a:t>
            </a:r>
            <a:r>
              <a:rPr lang="es-ES_tradn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coticosteroides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agentes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inmunosupresores como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ciclosporina,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azatioprina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micofenolato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mofetilo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relacionan con la rápida mejoría de las lesiones.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Llama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atención, en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 presentado,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progresión de las lesiones a pesar del tratamiento inmunosupresor, que podría estar relacionado con la agresividad de la enfermedad oncológica de base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5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02328" y="0"/>
            <a:ext cx="3747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00" b="1" dirty="0" err="1" smtClean="0"/>
              <a:t>Pioderma</a:t>
            </a:r>
            <a:r>
              <a:rPr lang="es-AR" sz="1900" b="1" dirty="0" smtClean="0"/>
              <a:t> gangrenoso ampollar</a:t>
            </a:r>
            <a:endParaRPr lang="en-US" sz="1900" b="1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18</a:t>
            </a:fld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11353799" y="6356350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MRGD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990600" y="1162051"/>
            <a:ext cx="10363199" cy="24849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CONCLUSIÓN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importante tener en cuenta que la PGA puede ser un indicador cutáneo de una patología </a:t>
            </a:r>
            <a:r>
              <a:rPr lang="es-ES_tradn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oncohematológica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_tradnl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ES_tradn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diagnóstico y el tratamiento temprano pueden mitigar el curso de la enfermedad y favorecer la mejor sobrevida del paciente</a:t>
            </a:r>
            <a:r>
              <a:rPr lang="es-ES_tradn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58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883B7-F96E-4789-86B0-AE8707B15CAF}" type="slidenum">
              <a:rPr lang="en-US" smtClean="0"/>
              <a:t>19</a:t>
            </a:fld>
            <a:endParaRPr lang="en-US"/>
          </a:p>
        </p:txBody>
      </p:sp>
      <p:sp>
        <p:nvSpPr>
          <p:cNvPr id="5" name="Rectángulo 4"/>
          <p:cNvSpPr/>
          <p:nvPr/>
        </p:nvSpPr>
        <p:spPr>
          <a:xfrm>
            <a:off x="2547916" y="3494028"/>
            <a:ext cx="7085835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6000" b="1" cap="none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MUCHAS GRACIAS</a:t>
            </a:r>
          </a:p>
          <a:p>
            <a:pPr algn="ctr"/>
            <a:endParaRPr lang="es-E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es-E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63984" y="258818"/>
            <a:ext cx="11569710" cy="37240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s-A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Bodnariuk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Bastard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DP, Torre AC y col. </a:t>
            </a:r>
          </a:p>
          <a:p>
            <a:pPr fontAlgn="ctr"/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Pioderma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gangrenoso ampollar como forma de presentación de leucemia mieloide aguda. Informe de un caso.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Hosp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Aires 2021; 41(1): 26-30.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Consulta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10/08/25</a:t>
            </a: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https://ojs.hospitalitaliano.org.ar/index.php/revistahi/article/view/64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https://doi.org/10.51987/revhospitalbaires.v41i1.64</a:t>
            </a:r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</a:p>
          <a:p>
            <a:pPr algn="r"/>
            <a:r>
              <a:rPr lang="es-A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Presenta: Dra. Miriam Góngora </a:t>
            </a:r>
            <a:r>
              <a:rPr lang="es-AR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Descarpontriez</a:t>
            </a: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u="sng" dirty="0"/>
          </a:p>
        </p:txBody>
      </p:sp>
    </p:spTree>
    <p:extLst>
      <p:ext uri="{BB962C8B-B14F-4D97-AF65-F5344CB8AC3E}">
        <p14:creationId xmlns:p14="http://schemas.microsoft.com/office/powerpoint/2010/main" val="47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1726</Words>
  <Application>Microsoft Office PowerPoint</Application>
  <PresentationFormat>Panorámica</PresentationFormat>
  <Paragraphs>230</Paragraphs>
  <Slides>19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Lidia</cp:lastModifiedBy>
  <cp:revision>332</cp:revision>
  <cp:lastPrinted>2020-05-10T22:28:24Z</cp:lastPrinted>
  <dcterms:created xsi:type="dcterms:W3CDTF">2020-05-07T22:50:37Z</dcterms:created>
  <dcterms:modified xsi:type="dcterms:W3CDTF">2025-09-05T16:06:57Z</dcterms:modified>
</cp:coreProperties>
</file>