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3"/>
  </p:handoutMasterIdLst>
  <p:sldIdLst>
    <p:sldId id="257" r:id="rId2"/>
  </p:sldIdLst>
  <p:sldSz cx="5143500" cy="9144000" type="screen16x9"/>
  <p:notesSz cx="6797675" cy="9928225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FFCC00"/>
    <a:srgbClr val="FF9933"/>
    <a:srgbClr val="384770"/>
    <a:srgbClr val="006699"/>
    <a:srgbClr val="666699"/>
    <a:srgbClr val="3A4564"/>
    <a:srgbClr val="435075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57" autoAdjust="0"/>
  </p:normalViewPr>
  <p:slideViewPr>
    <p:cSldViewPr>
      <p:cViewPr>
        <p:scale>
          <a:sx n="160" d="100"/>
          <a:sy n="160" d="100"/>
        </p:scale>
        <p:origin x="-924" y="-120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D9227-7D6C-480C-B389-979D9124E576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2D784-C833-4041-A4D9-9DC2E682B9B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382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6336167"/>
            <a:ext cx="5143500" cy="281728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3434359" y="0"/>
            <a:ext cx="1709142" cy="9144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241349" y="4450080"/>
            <a:ext cx="3645027" cy="306832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243591" y="2059749"/>
            <a:ext cx="3645027" cy="23368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6336167"/>
            <a:ext cx="5143500" cy="281728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3434359" y="0"/>
            <a:ext cx="1709142" cy="9144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5762" y="4778450"/>
            <a:ext cx="3729038" cy="2435150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5762" y="3314400"/>
            <a:ext cx="3729038" cy="1422251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5" y="366185"/>
            <a:ext cx="4200525" cy="1524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133602"/>
            <a:ext cx="2057400" cy="6034617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400300" y="2133602"/>
            <a:ext cx="2057400" cy="6034617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5" y="364068"/>
            <a:ext cx="4629150" cy="1524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175" y="7315200"/>
            <a:ext cx="2272606" cy="11176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2612828" y="7315200"/>
            <a:ext cx="2273498" cy="11176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57175" y="2022551"/>
            <a:ext cx="2272606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612828" y="2022551"/>
            <a:ext cx="2273498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5" y="365760"/>
            <a:ext cx="4202240" cy="1524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5" y="1580704"/>
            <a:ext cx="1800225" cy="973668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257175" y="285899"/>
            <a:ext cx="1543050" cy="12192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57175" y="2641600"/>
            <a:ext cx="3986213" cy="508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588002" y="8562752"/>
            <a:ext cx="428625" cy="486834"/>
          </a:xfrm>
        </p:spPr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125662" y="2274279"/>
            <a:ext cx="1717801" cy="1671744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99416" y="1359876"/>
            <a:ext cx="2314575" cy="54864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125663" y="3998354"/>
            <a:ext cx="1717800" cy="3551310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257175" y="8562752"/>
            <a:ext cx="1200150" cy="486834"/>
          </a:xfrm>
        </p:spPr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366185"/>
            <a:ext cx="1157288" cy="7802034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366185"/>
            <a:ext cx="3386138" cy="780203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6336167"/>
            <a:ext cx="5143500" cy="281728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4114800" y="0"/>
            <a:ext cx="1028700" cy="9144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257175" y="366185"/>
            <a:ext cx="4200525" cy="1524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257175" y="2133602"/>
            <a:ext cx="4200525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257175" y="8562752"/>
            <a:ext cx="1200150" cy="486834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3F1FA89-5778-4D13-B63D-C95E6889F02F}" type="datetimeFigureOut">
              <a:rPr lang="es-AR" smtClean="0"/>
              <a:pPr/>
              <a:t>12/10/2015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757363" y="8562752"/>
            <a:ext cx="1628775" cy="486834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586288" y="8562752"/>
            <a:ext cx="428625" cy="48683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7AF90E-75C5-4BBF-B6B6-12947A3CD0A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540388" y="-36512"/>
            <a:ext cx="576064" cy="288032"/>
          </a:xfrm>
        </p:spPr>
        <p:txBody>
          <a:bodyPr>
            <a:normAutofit fontScale="90000"/>
          </a:bodyPr>
          <a:lstStyle/>
          <a:p>
            <a:r>
              <a:rPr lang="es-AR" sz="1500" dirty="0" smtClean="0">
                <a:effectLst/>
                <a:latin typeface="Calibri" panose="020F0502020204030204" pitchFamily="34" charset="0"/>
              </a:rPr>
              <a:t>0192</a:t>
            </a:r>
            <a:endParaRPr lang="es-AR" sz="14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18173" y="100807"/>
            <a:ext cx="5025327" cy="1662881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AR" sz="2000" dirty="0">
                <a:effectLst/>
              </a:rPr>
              <a:t>A</a:t>
            </a:r>
            <a:r>
              <a:rPr lang="es-AR" sz="1800" dirty="0">
                <a:effectLst/>
              </a:rPr>
              <a:t>PLICACIÓN</a:t>
            </a:r>
            <a:r>
              <a:rPr lang="es-AR" sz="2000" dirty="0">
                <a:effectLst/>
              </a:rPr>
              <a:t> T</a:t>
            </a:r>
            <a:r>
              <a:rPr lang="es-AR" sz="1800" dirty="0">
                <a:effectLst/>
              </a:rPr>
              <a:t>ERAPÉUTICA </a:t>
            </a:r>
            <a:r>
              <a:rPr lang="es-AR" sz="1600" dirty="0" smtClean="0">
                <a:effectLst/>
              </a:rPr>
              <a:t>DE</a:t>
            </a:r>
            <a:r>
              <a:rPr lang="es-AR" sz="1800" dirty="0" smtClean="0">
                <a:effectLst/>
              </a:rPr>
              <a:t> </a:t>
            </a:r>
            <a:r>
              <a:rPr lang="es-AR" sz="2000" dirty="0">
                <a:effectLst/>
              </a:rPr>
              <a:t>A</a:t>
            </a:r>
            <a:r>
              <a:rPr lang="es-AR" sz="1800" dirty="0">
                <a:effectLst/>
              </a:rPr>
              <a:t>GUAS</a:t>
            </a:r>
            <a:r>
              <a:rPr lang="es-AR" sz="2000" dirty="0">
                <a:effectLst/>
              </a:rPr>
              <a:t> </a:t>
            </a:r>
            <a:endParaRPr lang="es-AR" sz="2000" dirty="0" smtClean="0">
              <a:effectLst/>
            </a:endParaRPr>
          </a:p>
          <a:p>
            <a:pPr algn="l"/>
            <a:r>
              <a:rPr lang="es-AR" sz="2000" dirty="0" smtClean="0">
                <a:effectLst/>
              </a:rPr>
              <a:t>M</a:t>
            </a:r>
            <a:r>
              <a:rPr lang="es-AR" sz="1800" dirty="0" smtClean="0">
                <a:effectLst/>
              </a:rPr>
              <a:t>INERALES</a:t>
            </a:r>
            <a:r>
              <a:rPr lang="es-AR" sz="2000" dirty="0" smtClean="0">
                <a:effectLst/>
              </a:rPr>
              <a:t> </a:t>
            </a:r>
            <a:r>
              <a:rPr lang="es-AR" sz="2000" dirty="0">
                <a:effectLst/>
              </a:rPr>
              <a:t>N</a:t>
            </a:r>
            <a:r>
              <a:rPr lang="es-AR" sz="1800" dirty="0">
                <a:effectLst/>
              </a:rPr>
              <a:t>ATURALES </a:t>
            </a:r>
            <a:r>
              <a:rPr lang="es-AR" sz="1600" dirty="0">
                <a:effectLst/>
              </a:rPr>
              <a:t>(T</a:t>
            </a:r>
            <a:r>
              <a:rPr lang="es-AR" sz="1400" dirty="0">
                <a:effectLst/>
              </a:rPr>
              <a:t>ERMALES Y NO</a:t>
            </a:r>
            <a:r>
              <a:rPr lang="es-AR" sz="1600" dirty="0">
                <a:effectLst/>
              </a:rPr>
              <a:t> T</a:t>
            </a:r>
            <a:r>
              <a:rPr lang="es-AR" sz="1400" dirty="0">
                <a:effectLst/>
              </a:rPr>
              <a:t>ERMALES</a:t>
            </a:r>
            <a:r>
              <a:rPr lang="es-AR" sz="1600" dirty="0">
                <a:effectLst/>
              </a:rPr>
              <a:t>)</a:t>
            </a:r>
            <a:r>
              <a:rPr lang="es-AR" sz="1800" dirty="0">
                <a:effectLst/>
              </a:rPr>
              <a:t> </a:t>
            </a:r>
            <a:r>
              <a:rPr lang="es-AR" sz="1600" dirty="0">
                <a:effectLst/>
              </a:rPr>
              <a:t>DE</a:t>
            </a:r>
            <a:r>
              <a:rPr lang="es-AR" sz="2000" dirty="0">
                <a:effectLst/>
              </a:rPr>
              <a:t> A</a:t>
            </a:r>
            <a:r>
              <a:rPr lang="es-AR" sz="1800" dirty="0">
                <a:effectLst/>
              </a:rPr>
              <a:t>RGENTINA</a:t>
            </a:r>
            <a:r>
              <a:rPr lang="es-AR" sz="2000" dirty="0">
                <a:effectLst/>
              </a:rPr>
              <a:t> </a:t>
            </a:r>
            <a:r>
              <a:rPr lang="es-AR" sz="1600" dirty="0">
                <a:effectLst/>
              </a:rPr>
              <a:t>EN</a:t>
            </a:r>
            <a:r>
              <a:rPr lang="es-AR" sz="2000" dirty="0">
                <a:effectLst/>
              </a:rPr>
              <a:t> A</a:t>
            </a:r>
            <a:r>
              <a:rPr lang="es-AR" sz="1800" dirty="0">
                <a:effectLst/>
              </a:rPr>
              <a:t>FECCIONES</a:t>
            </a:r>
            <a:r>
              <a:rPr lang="es-AR" sz="2000" dirty="0">
                <a:effectLst/>
              </a:rPr>
              <a:t> C</a:t>
            </a:r>
            <a:r>
              <a:rPr lang="es-AR" sz="1800" dirty="0">
                <a:effectLst/>
              </a:rPr>
              <a:t>UTÁNEAS.</a:t>
            </a:r>
            <a:r>
              <a:rPr lang="es-AR" sz="2000" dirty="0">
                <a:effectLst/>
              </a:rPr>
              <a:t> </a:t>
            </a:r>
            <a:r>
              <a:rPr lang="es-AR" sz="1600" dirty="0">
                <a:effectLst/>
              </a:rPr>
              <a:t>PERÍODO 1908-1942</a:t>
            </a:r>
            <a:endParaRPr lang="es-AR" sz="1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62423" y="1346880"/>
            <a:ext cx="4054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Autores</a:t>
            </a:r>
            <a:r>
              <a:rPr lang="es-AR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 Bores, </a:t>
            </a:r>
            <a:r>
              <a:rPr lang="es-AR" sz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A; </a:t>
            </a:r>
            <a:r>
              <a:rPr lang="es-AR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Bores, </a:t>
            </a:r>
            <a:r>
              <a:rPr lang="es-AR" sz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I; </a:t>
            </a:r>
            <a:r>
              <a:rPr lang="es-AR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Valle, </a:t>
            </a:r>
            <a:r>
              <a:rPr lang="es-AR" sz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L.</a:t>
            </a:r>
            <a:endParaRPr lang="es-AR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r>
              <a:rPr lang="es-AR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Sociedad de Dermatología de la Ciudad de Buenos Aires. AMA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131591" y="1847912"/>
            <a:ext cx="39039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00"/>
              </a:spcBef>
              <a:spcAft>
                <a:spcPts val="200"/>
              </a:spcAft>
            </a:pPr>
            <a:r>
              <a:rPr lang="es-AR" sz="1200" dirty="0"/>
              <a:t>Desde tiempos remotos el hombre utilizó baños con aguas naturales para tratar afecciones cutáneas. Con el desarrollo científico se investigaron propiedades de las aguas minerales naturales termales y frías como soporte terapéutico de algunas </a:t>
            </a:r>
            <a:r>
              <a:rPr lang="es-AR" sz="1200" dirty="0" err="1"/>
              <a:t>dermopatías</a:t>
            </a:r>
            <a:r>
              <a:rPr lang="es-AR" sz="1200" dirty="0"/>
              <a:t>.</a:t>
            </a:r>
            <a:endParaRPr lang="es-AR" sz="1200" dirty="0">
              <a:latin typeface="Calibri" panose="020F050202020403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-3871" y="4022717"/>
            <a:ext cx="4130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rgbClr val="CCFF33"/>
                </a:solidFill>
                <a:latin typeface="Calibri" panose="020F0502020204030204" pitchFamily="34" charset="0"/>
              </a:rPr>
              <a:t>Materiales y </a:t>
            </a:r>
            <a:r>
              <a:rPr lang="es-ES" sz="1200" b="1" dirty="0" smtClean="0">
                <a:solidFill>
                  <a:srgbClr val="CCFF33"/>
                </a:solidFill>
                <a:latin typeface="Calibri" panose="020F0502020204030204" pitchFamily="34" charset="0"/>
              </a:rPr>
              <a:t>Método </a:t>
            </a:r>
          </a:p>
          <a:p>
            <a:pPr algn="ctr"/>
            <a:r>
              <a:rPr lang="es-AR" sz="1200" dirty="0">
                <a:latin typeface="Calibri" panose="020F0502020204030204" pitchFamily="34" charset="0"/>
              </a:rPr>
              <a:t>retrospectivo, observacional, análisis crítico de fuentes editas, publicaciones, libros, tesis </a:t>
            </a:r>
            <a:r>
              <a:rPr lang="es-AR" sz="1200" dirty="0" smtClean="0">
                <a:latin typeface="Calibri" panose="020F0502020204030204" pitchFamily="34" charset="0"/>
              </a:rPr>
              <a:t>doctoral.</a:t>
            </a:r>
            <a:endParaRPr lang="es-AR" sz="1200" dirty="0">
              <a:latin typeface="Calibri" panose="020F050202020403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25993" y="4644008"/>
            <a:ext cx="981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rgbClr val="CCFF33"/>
                </a:solidFill>
                <a:latin typeface="Calibri" panose="020F0502020204030204" pitchFamily="34" charset="0"/>
              </a:rPr>
              <a:t>Resultados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25993" y="4867042"/>
            <a:ext cx="418132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Prof. Dr. </a:t>
            </a:r>
            <a:r>
              <a:rPr lang="es-ES" sz="105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Sommer</a:t>
            </a:r>
            <a:r>
              <a:rPr lang="es-ES" sz="105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AR" sz="1050" dirty="0" smtClean="0">
                <a:latin typeface="Calibri" panose="020F0502020204030204" pitchFamily="34" charset="0"/>
              </a:rPr>
              <a:t>Aconsejó </a:t>
            </a:r>
            <a:r>
              <a:rPr lang="es-AR" sz="1050" dirty="0">
                <a:latin typeface="Calibri" panose="020F0502020204030204" pitchFamily="34" charset="0"/>
              </a:rPr>
              <a:t>para enfermedades cutáneas baños terapéuticos en estaciones balnearias de Mar del Plata, </a:t>
            </a:r>
            <a:r>
              <a:rPr lang="es-AR" sz="1050" dirty="0" err="1">
                <a:latin typeface="Calibri" panose="020F0502020204030204" pitchFamily="34" charset="0"/>
              </a:rPr>
              <a:t>Necochea</a:t>
            </a:r>
            <a:r>
              <a:rPr lang="es-AR" sz="1050" dirty="0">
                <a:latin typeface="Calibri" panose="020F0502020204030204" pitchFamily="34" charset="0"/>
              </a:rPr>
              <a:t>. (1908</a:t>
            </a:r>
            <a:r>
              <a:rPr lang="es-AR" sz="1050" dirty="0" smtClean="0">
                <a:latin typeface="Calibri" panose="020F0502020204030204" pitchFamily="34" charset="0"/>
              </a:rPr>
              <a:t>)</a:t>
            </a:r>
            <a:endParaRPr lang="es-AR" sz="1050" dirty="0">
              <a:latin typeface="Calibri" panose="020F0502020204030204" pitchFamily="34" charset="0"/>
            </a:endParaRPr>
          </a:p>
        </p:txBody>
      </p:sp>
      <p:sp>
        <p:nvSpPr>
          <p:cNvPr id="19" name="2 Marcador de contenido"/>
          <p:cNvSpPr txBox="1">
            <a:spLocks/>
          </p:cNvSpPr>
          <p:nvPr/>
        </p:nvSpPr>
        <p:spPr>
          <a:xfrm>
            <a:off x="-3870" y="7812360"/>
            <a:ext cx="5095900" cy="1281286"/>
          </a:xfrm>
          <a:prstGeom prst="rect">
            <a:avLst/>
          </a:prstGeom>
        </p:spPr>
        <p:txBody>
          <a:bodyPr vert="horz" tIns="0" rIns="45720" bIns="0" rtlCol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s-AR" sz="900" b="1" dirty="0" smtClean="0">
                <a:solidFill>
                  <a:srgbClr val="CCFF33"/>
                </a:solidFill>
                <a:latin typeface="Calibri" panose="020F0502020204030204" pitchFamily="34" charset="0"/>
              </a:rPr>
              <a:t>Bibliografía</a:t>
            </a:r>
            <a:endParaRPr lang="es-ES" sz="900" dirty="0" smtClean="0">
              <a:solidFill>
                <a:srgbClr val="CCFF33"/>
              </a:solidFill>
              <a:latin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AR" sz="800" dirty="0" err="1">
                <a:latin typeface="Calibri" panose="020F0502020204030204" pitchFamily="34" charset="0"/>
              </a:rPr>
              <a:t>Sommer</a:t>
            </a:r>
            <a:r>
              <a:rPr lang="es-AR" sz="800" dirty="0">
                <a:latin typeface="Calibri" panose="020F0502020204030204" pitchFamily="34" charset="0"/>
              </a:rPr>
              <a:t> B. Lecciones de dermatología. Tomados y coordinados para la publicación con notas por Greco. N. un tomo, </a:t>
            </a:r>
            <a:r>
              <a:rPr lang="es-AR" sz="800" dirty="0" smtClean="0">
                <a:latin typeface="Calibri" panose="020F0502020204030204" pitchFamily="34" charset="0"/>
              </a:rPr>
              <a:t>Buenos Aires</a:t>
            </a:r>
            <a:r>
              <a:rPr lang="es-AR" sz="800" dirty="0">
                <a:latin typeface="Calibri" panose="020F0502020204030204" pitchFamily="34" charset="0"/>
              </a:rPr>
              <a:t>. 1908.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AR" sz="800" dirty="0">
                <a:latin typeface="Calibri" panose="020F0502020204030204" pitchFamily="34" charset="0"/>
              </a:rPr>
              <a:t>Greco N. Historia y desarrollo de la dermatología y sifilografía en </a:t>
            </a:r>
            <a:r>
              <a:rPr lang="es-AR" sz="800" dirty="0" smtClean="0">
                <a:latin typeface="Calibri" panose="020F0502020204030204" pitchFamily="34" charset="0"/>
              </a:rPr>
              <a:t>Republica </a:t>
            </a:r>
            <a:r>
              <a:rPr lang="es-AR" sz="800" dirty="0">
                <a:latin typeface="Calibri" panose="020F0502020204030204" pitchFamily="34" charset="0"/>
              </a:rPr>
              <a:t>Argentina. La Semana Médica. Tomo cincuentenario. 1944, p. 357-453.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AR" sz="800" dirty="0">
                <a:latin typeface="Calibri" panose="020F0502020204030204" pitchFamily="34" charset="0"/>
              </a:rPr>
              <a:t>Bores I. Historia de la </a:t>
            </a:r>
            <a:r>
              <a:rPr lang="es-AR" sz="800" dirty="0" smtClean="0">
                <a:latin typeface="Calibri" panose="020F0502020204030204" pitchFamily="34" charset="0"/>
              </a:rPr>
              <a:t>Sociedad Argentina </a:t>
            </a:r>
            <a:r>
              <a:rPr lang="es-AR" sz="800" dirty="0">
                <a:latin typeface="Calibri" panose="020F0502020204030204" pitchFamily="34" charset="0"/>
              </a:rPr>
              <a:t>de Dermatología desde 1934 a 2000.Tesis Doctoral UBA 2011.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AR" sz="800" dirty="0">
                <a:latin typeface="Calibri" panose="020F0502020204030204" pitchFamily="34" charset="0"/>
              </a:rPr>
              <a:t>Álvarez G. Contribución al estudio de las Termas del </a:t>
            </a:r>
            <a:r>
              <a:rPr lang="es-AR" sz="800" dirty="0" err="1">
                <a:latin typeface="Calibri" panose="020F0502020204030204" pitchFamily="34" charset="0"/>
              </a:rPr>
              <a:t>Copahue</a:t>
            </a:r>
            <a:r>
              <a:rPr lang="es-AR" sz="800" dirty="0">
                <a:latin typeface="Calibri" panose="020F0502020204030204" pitchFamily="34" charset="0"/>
              </a:rPr>
              <a:t> (Neuquén), en sus aplicaciones </a:t>
            </a:r>
            <a:r>
              <a:rPr lang="es-AR" sz="800" dirty="0" err="1">
                <a:latin typeface="Calibri" panose="020F0502020204030204" pitchFamily="34" charset="0"/>
              </a:rPr>
              <a:t>dermoterapéuticas</a:t>
            </a:r>
            <a:r>
              <a:rPr lang="es-AR" sz="800" dirty="0">
                <a:latin typeface="Calibri" panose="020F0502020204030204" pitchFamily="34" charset="0"/>
              </a:rPr>
              <a:t>. Boletín </a:t>
            </a:r>
            <a:r>
              <a:rPr lang="es-AR" sz="800" dirty="0" smtClean="0">
                <a:latin typeface="Calibri" panose="020F0502020204030204" pitchFamily="34" charset="0"/>
              </a:rPr>
              <a:t>Sociedad de Dermatología </a:t>
            </a:r>
            <a:r>
              <a:rPr lang="es-AR" sz="800" dirty="0">
                <a:latin typeface="Calibri" panose="020F0502020204030204" pitchFamily="34" charset="0"/>
              </a:rPr>
              <a:t>y </a:t>
            </a:r>
            <a:r>
              <a:rPr lang="es-AR" sz="800" dirty="0" smtClean="0">
                <a:latin typeface="Calibri" panose="020F0502020204030204" pitchFamily="34" charset="0"/>
              </a:rPr>
              <a:t>Sifilografía, AMA</a:t>
            </a:r>
            <a:r>
              <a:rPr lang="es-AR" sz="800" dirty="0">
                <a:latin typeface="Calibri" panose="020F0502020204030204" pitchFamily="34" charset="0"/>
              </a:rPr>
              <a:t>, </a:t>
            </a:r>
            <a:r>
              <a:rPr lang="es-AR" sz="800" dirty="0" err="1">
                <a:latin typeface="Calibri" panose="020F0502020204030204" pitchFamily="34" charset="0"/>
              </a:rPr>
              <a:t>Vol</a:t>
            </a:r>
            <a:r>
              <a:rPr lang="es-AR" sz="800" dirty="0">
                <a:latin typeface="Calibri" panose="020F0502020204030204" pitchFamily="34" charset="0"/>
              </a:rPr>
              <a:t> IV-V abril 1938 a marzo 1940, p 220.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AR" sz="800" dirty="0" err="1">
                <a:latin typeface="Calibri" panose="020F0502020204030204" pitchFamily="34" charset="0"/>
              </a:rPr>
              <a:t>Laguarda</a:t>
            </a:r>
            <a:r>
              <a:rPr lang="es-AR" sz="800" dirty="0">
                <a:latin typeface="Calibri" panose="020F0502020204030204" pitchFamily="34" charset="0"/>
              </a:rPr>
              <a:t> S V. Balneoterapia en dermatología </a:t>
            </a:r>
            <a:r>
              <a:rPr lang="es-AR" sz="800" dirty="0" smtClean="0">
                <a:latin typeface="Calibri" panose="020F0502020204030204" pitchFamily="34" charset="0"/>
              </a:rPr>
              <a:t>www.med-estetica.com/Cientifica/Revista/n3/balneoterapia.htm</a:t>
            </a:r>
            <a:r>
              <a:rPr lang="es-AR" sz="800" dirty="0"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-1267" y="0"/>
            <a:ext cx="80293" cy="1331640"/>
            <a:chOff x="142527" y="0"/>
            <a:chExt cx="52959" cy="971600"/>
          </a:xfrm>
        </p:grpSpPr>
        <p:sp>
          <p:nvSpPr>
            <p:cNvPr id="3" name="2 Rectángulo"/>
            <p:cNvSpPr/>
            <p:nvPr/>
          </p:nvSpPr>
          <p:spPr>
            <a:xfrm>
              <a:off x="142527" y="0"/>
              <a:ext cx="52959" cy="331343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1" name="20 Rectángulo"/>
            <p:cNvSpPr/>
            <p:nvPr/>
          </p:nvSpPr>
          <p:spPr>
            <a:xfrm>
              <a:off x="142527" y="331343"/>
              <a:ext cx="52959" cy="331343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142527" y="640257"/>
              <a:ext cx="52959" cy="33134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27" name="26 Grupo"/>
          <p:cNvGrpSpPr/>
          <p:nvPr/>
        </p:nvGrpSpPr>
        <p:grpSpPr>
          <a:xfrm rot="5400000">
            <a:off x="4857708" y="4452"/>
            <a:ext cx="52767" cy="518818"/>
            <a:chOff x="142527" y="0"/>
            <a:chExt cx="52959" cy="971600"/>
          </a:xfrm>
        </p:grpSpPr>
        <p:sp>
          <p:nvSpPr>
            <p:cNvPr id="28" name="27 Rectángulo"/>
            <p:cNvSpPr/>
            <p:nvPr/>
          </p:nvSpPr>
          <p:spPr>
            <a:xfrm>
              <a:off x="142527" y="0"/>
              <a:ext cx="52959" cy="331343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9" name="28 Rectángulo"/>
            <p:cNvSpPr/>
            <p:nvPr/>
          </p:nvSpPr>
          <p:spPr>
            <a:xfrm>
              <a:off x="142527" y="331343"/>
              <a:ext cx="52959" cy="331343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0" name="29 Rectángulo"/>
            <p:cNvSpPr/>
            <p:nvPr/>
          </p:nvSpPr>
          <p:spPr>
            <a:xfrm>
              <a:off x="142527" y="640257"/>
              <a:ext cx="52959" cy="33134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cxnSp>
        <p:nvCxnSpPr>
          <p:cNvPr id="37" name="36 Conector recto"/>
          <p:cNvCxnSpPr/>
          <p:nvPr/>
        </p:nvCxnSpPr>
        <p:spPr>
          <a:xfrm>
            <a:off x="2794010" y="4158068"/>
            <a:ext cx="1133264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>
            <a:off x="0" y="7812360"/>
            <a:ext cx="5143500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1" name="40 Grupo"/>
          <p:cNvGrpSpPr/>
          <p:nvPr/>
        </p:nvGrpSpPr>
        <p:grpSpPr>
          <a:xfrm flipV="1">
            <a:off x="5096221" y="8748464"/>
            <a:ext cx="52959" cy="395536"/>
            <a:chOff x="142527" y="0"/>
            <a:chExt cx="52959" cy="971600"/>
          </a:xfrm>
        </p:grpSpPr>
        <p:sp>
          <p:nvSpPr>
            <p:cNvPr id="42" name="41 Rectángulo"/>
            <p:cNvSpPr/>
            <p:nvPr/>
          </p:nvSpPr>
          <p:spPr>
            <a:xfrm>
              <a:off x="142527" y="0"/>
              <a:ext cx="52959" cy="331343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3" name="42 Rectángulo"/>
            <p:cNvSpPr/>
            <p:nvPr/>
          </p:nvSpPr>
          <p:spPr>
            <a:xfrm>
              <a:off x="142527" y="331343"/>
              <a:ext cx="52959" cy="331343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4" name="43 Rectángulo"/>
            <p:cNvSpPr/>
            <p:nvPr/>
          </p:nvSpPr>
          <p:spPr>
            <a:xfrm>
              <a:off x="142527" y="640257"/>
              <a:ext cx="52959" cy="33134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45" name="44 CuadroTexto"/>
          <p:cNvSpPr txBox="1"/>
          <p:nvPr/>
        </p:nvSpPr>
        <p:spPr>
          <a:xfrm>
            <a:off x="4126374" y="4552089"/>
            <a:ext cx="965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altLang="es-AR" sz="800" dirty="0">
                <a:latin typeface="Calibri" pitchFamily="34" charset="0"/>
              </a:rPr>
              <a:t>Ingres,  La bañista de </a:t>
            </a:r>
            <a:r>
              <a:rPr lang="es-AR" sz="800" i="1" dirty="0" err="1" smtClean="0">
                <a:latin typeface="Calibri" pitchFamily="34" charset="0"/>
              </a:rPr>
              <a:t>Valpinçon</a:t>
            </a:r>
            <a:endParaRPr lang="es-ES" altLang="es-AR" sz="800" dirty="0">
              <a:latin typeface="Calibri" pitchFamily="34" charset="0"/>
            </a:endParaRPr>
          </a:p>
        </p:txBody>
      </p:sp>
      <p:cxnSp>
        <p:nvCxnSpPr>
          <p:cNvPr id="46" name="45 Conector recto"/>
          <p:cNvCxnSpPr/>
          <p:nvPr/>
        </p:nvCxnSpPr>
        <p:spPr>
          <a:xfrm>
            <a:off x="1249146" y="3043872"/>
            <a:ext cx="0" cy="359127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7" name="2 Imagen" descr="2+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9" y="1911310"/>
            <a:ext cx="1008112" cy="14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uadroTexto 13"/>
          <p:cNvSpPr txBox="1"/>
          <p:nvPr/>
        </p:nvSpPr>
        <p:spPr>
          <a:xfrm>
            <a:off x="1195570" y="2970951"/>
            <a:ext cx="388843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altLang="es-AR" sz="900" b="1" dirty="0">
                <a:solidFill>
                  <a:srgbClr val="CCFF33"/>
                </a:solidFill>
                <a:latin typeface="Calibri" panose="020F0502020204030204" pitchFamily="34" charset="0"/>
              </a:rPr>
              <a:t>Miniatura de Pietro de a </a:t>
            </a:r>
            <a:r>
              <a:rPr lang="es-AR" altLang="es-AR" sz="900" b="1" dirty="0" err="1" smtClean="0">
                <a:solidFill>
                  <a:srgbClr val="CCFF33"/>
                </a:solidFill>
                <a:latin typeface="Calibri" panose="020F0502020204030204" pitchFamily="34" charset="0"/>
              </a:rPr>
              <a:t>Eboli</a:t>
            </a:r>
            <a:endParaRPr lang="es-AR" altLang="es-AR" sz="900" b="1" dirty="0" smtClean="0">
              <a:solidFill>
                <a:srgbClr val="CCFF33"/>
              </a:solidFill>
              <a:latin typeface="Calibri" panose="020F0502020204030204" pitchFamily="34" charset="0"/>
            </a:endParaRPr>
          </a:p>
          <a:p>
            <a:r>
              <a:rPr lang="es-AR" altLang="es-AR" sz="900" dirty="0" smtClean="0">
                <a:latin typeface="Calibri" panose="020F0502020204030204" pitchFamily="34" charset="0"/>
              </a:rPr>
              <a:t>siglo </a:t>
            </a:r>
            <a:r>
              <a:rPr lang="es-AR" altLang="es-AR" sz="900" dirty="0">
                <a:latin typeface="Calibri" panose="020F0502020204030204" pitchFamily="34" charset="0"/>
              </a:rPr>
              <a:t>XIV, representa el baño terapéutico, bañándose en el mismo tratamiento propuesto por los hipocráticos</a:t>
            </a:r>
            <a:r>
              <a:rPr lang="es-AR" altLang="es-AR" sz="900" dirty="0" smtClean="0">
                <a:latin typeface="Calibri" panose="020F0502020204030204" pitchFamily="34" charset="0"/>
              </a:rPr>
              <a:t>.</a:t>
            </a:r>
            <a:endParaRPr lang="es-ES" altLang="es-AR" sz="900" dirty="0">
              <a:latin typeface="Calibri" panose="020F0502020204030204" pitchFamily="34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125993" y="3570578"/>
            <a:ext cx="374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altLang="es-AR" sz="1200" b="1" dirty="0" smtClean="0">
                <a:solidFill>
                  <a:srgbClr val="CCFF33"/>
                </a:solidFill>
                <a:latin typeface="Calibri" panose="020F0502020204030204" pitchFamily="34" charset="0"/>
              </a:rPr>
              <a:t>Objetivo</a:t>
            </a:r>
            <a:r>
              <a:rPr lang="es-AR" altLang="es-AR" sz="1200" dirty="0" smtClean="0">
                <a:latin typeface="Calibri" panose="020F0502020204030204" pitchFamily="34" charset="0"/>
              </a:rPr>
              <a:t> </a:t>
            </a:r>
            <a:r>
              <a:rPr lang="es-AR" sz="1200" dirty="0">
                <a:latin typeface="Calibri" panose="020F0502020204030204" pitchFamily="34" charset="0"/>
              </a:rPr>
              <a:t>Analizar trabajos originales que contribuyeron al avance de la mencionada terapéutica en nuestro país</a:t>
            </a:r>
            <a:r>
              <a:rPr lang="es-AR" sz="1200" dirty="0" smtClean="0">
                <a:latin typeface="Calibri" panose="020F0502020204030204" pitchFamily="34" charset="0"/>
              </a:rPr>
              <a:t>.</a:t>
            </a:r>
            <a:endParaRPr lang="es-ES" altLang="es-AR" sz="1200" dirty="0">
              <a:latin typeface="Calibri" panose="020F0502020204030204" pitchFamily="34" charset="0"/>
            </a:endParaRPr>
          </a:p>
        </p:txBody>
      </p:sp>
      <p:cxnSp>
        <p:nvCxnSpPr>
          <p:cNvPr id="51" name="30 Conector recto"/>
          <p:cNvCxnSpPr/>
          <p:nvPr/>
        </p:nvCxnSpPr>
        <p:spPr>
          <a:xfrm>
            <a:off x="262423" y="3570578"/>
            <a:ext cx="3605471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2" name="2 Imagen" descr="1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9" b="885"/>
          <a:stretch>
            <a:fillRect/>
          </a:stretch>
        </p:blipFill>
        <p:spPr bwMode="auto">
          <a:xfrm>
            <a:off x="4227837" y="3419872"/>
            <a:ext cx="792185" cy="113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57 Conector recto"/>
          <p:cNvCxnSpPr/>
          <p:nvPr/>
        </p:nvCxnSpPr>
        <p:spPr>
          <a:xfrm>
            <a:off x="4227837" y="4567417"/>
            <a:ext cx="781986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36 Conector recto"/>
          <p:cNvCxnSpPr/>
          <p:nvPr/>
        </p:nvCxnSpPr>
        <p:spPr>
          <a:xfrm>
            <a:off x="179291" y="4158068"/>
            <a:ext cx="1130967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4" name="17 CuadroTexto"/>
          <p:cNvSpPr txBox="1"/>
          <p:nvPr/>
        </p:nvSpPr>
        <p:spPr>
          <a:xfrm>
            <a:off x="125993" y="5227636"/>
            <a:ext cx="5017508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Prof. Dr. Greco </a:t>
            </a:r>
            <a:r>
              <a:rPr lang="es-AR" sz="1050" dirty="0">
                <a:latin typeface="Calibri" panose="020F0502020204030204" pitchFamily="34" charset="0"/>
              </a:rPr>
              <a:t>Recomendó baños terapéuticos termales en psoriasis, liquen, forunculosis, eccema, acné, seborrea, urticaria, </a:t>
            </a:r>
            <a:r>
              <a:rPr lang="es-AR" sz="1050" dirty="0" smtClean="0">
                <a:latin typeface="Calibri" panose="020F0502020204030204" pitchFamily="34" charset="0"/>
              </a:rPr>
              <a:t>prurigo</a:t>
            </a:r>
            <a:r>
              <a:rPr lang="es-AR" sz="1050" dirty="0">
                <a:latin typeface="Calibri" panose="020F0502020204030204" pitchFamily="34" charset="0"/>
              </a:rPr>
              <a:t>, </a:t>
            </a:r>
            <a:r>
              <a:rPr lang="es-AR" sz="1050" dirty="0" err="1">
                <a:latin typeface="Calibri" panose="020F0502020204030204" pitchFamily="34" charset="0"/>
              </a:rPr>
              <a:t>neurodermitis</a:t>
            </a:r>
            <a:r>
              <a:rPr lang="es-AR" sz="1050" dirty="0">
                <a:latin typeface="Calibri" panose="020F0502020204030204" pitchFamily="34" charset="0"/>
              </a:rPr>
              <a:t>, enfermedades de la nutrición, artropatías, </a:t>
            </a:r>
            <a:r>
              <a:rPr lang="es-AR" sz="1050" dirty="0" smtClean="0">
                <a:latin typeface="Calibri" panose="020F0502020204030204" pitchFamily="34" charset="0"/>
              </a:rPr>
              <a:t>afecciones </a:t>
            </a:r>
            <a:r>
              <a:rPr lang="es-AR" sz="1050" dirty="0">
                <a:latin typeface="Calibri" panose="020F0502020204030204" pitchFamily="34" charset="0"/>
              </a:rPr>
              <a:t>digestivas. Balneoterapia azufrada post tratamiento </a:t>
            </a:r>
            <a:r>
              <a:rPr lang="es-AR" sz="1050" dirty="0" err="1">
                <a:latin typeface="Calibri" panose="020F0502020204030204" pitchFamily="34" charset="0"/>
              </a:rPr>
              <a:t>antiluético</a:t>
            </a:r>
            <a:r>
              <a:rPr lang="es-AR" sz="1050" dirty="0">
                <a:latin typeface="Calibri" panose="020F0502020204030204" pitchFamily="34" charset="0"/>
              </a:rPr>
              <a:t>. (1934)</a:t>
            </a:r>
          </a:p>
          <a:p>
            <a:r>
              <a:rPr lang="es-AR" sz="105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Dr</a:t>
            </a:r>
            <a:r>
              <a:rPr lang="es-AR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. </a:t>
            </a:r>
            <a:r>
              <a:rPr lang="es-AR" sz="105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Ávarez</a:t>
            </a:r>
            <a:r>
              <a:rPr lang="es-AR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 G </a:t>
            </a:r>
            <a:r>
              <a:rPr lang="es-AR" sz="1050" dirty="0" smtClean="0">
                <a:latin typeface="Calibri" panose="020F0502020204030204" pitchFamily="34" charset="0"/>
              </a:rPr>
              <a:t>Estudió </a:t>
            </a:r>
            <a:r>
              <a:rPr lang="es-AR" sz="1050" dirty="0">
                <a:latin typeface="Calibri" panose="020F0502020204030204" pitchFamily="34" charset="0"/>
              </a:rPr>
              <a:t>las aplicaciones médicas de termas de </a:t>
            </a:r>
            <a:r>
              <a:rPr lang="es-AR" sz="1050" dirty="0" err="1">
                <a:latin typeface="Calibri" panose="020F0502020204030204" pitchFamily="34" charset="0"/>
              </a:rPr>
              <a:t>Copahue</a:t>
            </a:r>
            <a:r>
              <a:rPr lang="es-AR" sz="1050" dirty="0">
                <a:latin typeface="Calibri" panose="020F0502020204030204" pitchFamily="34" charset="0"/>
              </a:rPr>
              <a:t>. Neuquén (1938-1940).</a:t>
            </a:r>
          </a:p>
          <a:p>
            <a:r>
              <a:rPr lang="es-AR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Dr. </a:t>
            </a:r>
            <a:r>
              <a:rPr lang="es-AR" sz="105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Jonquierés</a:t>
            </a:r>
            <a:r>
              <a:rPr lang="es-AR" sz="105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E </a:t>
            </a:r>
            <a:r>
              <a:rPr lang="es-AR" sz="1050" dirty="0" smtClean="0">
                <a:latin typeface="Calibri" panose="020F0502020204030204" pitchFamily="34" charset="0"/>
              </a:rPr>
              <a:t>Investigó </a:t>
            </a:r>
            <a:r>
              <a:rPr lang="es-AR" sz="1050" dirty="0">
                <a:latin typeface="Calibri" panose="020F0502020204030204" pitchFamily="34" charset="0"/>
              </a:rPr>
              <a:t>termas </a:t>
            </a:r>
            <a:r>
              <a:rPr lang="es-AR" sz="1050" dirty="0" err="1">
                <a:latin typeface="Calibri" panose="020F0502020204030204" pitchFamily="34" charset="0"/>
              </a:rPr>
              <a:t>hidrominerales</a:t>
            </a:r>
            <a:r>
              <a:rPr lang="es-AR" sz="1050" dirty="0">
                <a:latin typeface="Calibri" panose="020F0502020204030204" pitchFamily="34" charset="0"/>
              </a:rPr>
              <a:t> argentinas. (1942)</a:t>
            </a:r>
          </a:p>
        </p:txBody>
      </p:sp>
      <p:cxnSp>
        <p:nvCxnSpPr>
          <p:cNvPr id="65" name="57 Conector recto"/>
          <p:cNvCxnSpPr/>
          <p:nvPr/>
        </p:nvCxnSpPr>
        <p:spPr>
          <a:xfrm>
            <a:off x="0" y="3715633"/>
            <a:ext cx="186625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57 Conector recto"/>
          <p:cNvCxnSpPr/>
          <p:nvPr/>
        </p:nvCxnSpPr>
        <p:spPr>
          <a:xfrm>
            <a:off x="-3871" y="4790085"/>
            <a:ext cx="186625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0" name="2 Imagen" descr="19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21" y="6516216"/>
            <a:ext cx="954315" cy="93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17 CuadroTexto"/>
          <p:cNvSpPr txBox="1"/>
          <p:nvPr/>
        </p:nvSpPr>
        <p:spPr>
          <a:xfrm>
            <a:off x="1249146" y="6526081"/>
            <a:ext cx="376067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400" b="1" dirty="0">
                <a:solidFill>
                  <a:srgbClr val="CCFF33"/>
                </a:solidFill>
                <a:latin typeface="Calibri" panose="020F0502020204030204" pitchFamily="34" charset="0"/>
              </a:rPr>
              <a:t>Conclusiones</a:t>
            </a:r>
            <a:r>
              <a:rPr lang="es-AR" sz="1400" dirty="0">
                <a:latin typeface="Calibri" panose="020F0502020204030204" pitchFamily="34" charset="0"/>
              </a:rPr>
              <a:t> </a:t>
            </a:r>
            <a:endParaRPr lang="es-AR" sz="1400" dirty="0" smtClean="0">
              <a:latin typeface="Calibri" panose="020F0502020204030204" pitchFamily="34" charset="0"/>
            </a:endParaRPr>
          </a:p>
          <a:p>
            <a:pPr algn="r"/>
            <a:r>
              <a:rPr lang="es-AR" sz="1200" dirty="0" smtClean="0">
                <a:latin typeface="Calibri" panose="020F0502020204030204" pitchFamily="34" charset="0"/>
              </a:rPr>
              <a:t>En </a:t>
            </a:r>
            <a:r>
              <a:rPr lang="es-AR" sz="1200" dirty="0">
                <a:latin typeface="Calibri" panose="020F0502020204030204" pitchFamily="34" charset="0"/>
              </a:rPr>
              <a:t>el período analizado se evidencia la tarea de destacados pioneros de la dermatología nacional que </a:t>
            </a:r>
            <a:r>
              <a:rPr lang="es-AR" sz="1200" dirty="0" smtClean="0">
                <a:latin typeface="Calibri" panose="020F0502020204030204" pitchFamily="34" charset="0"/>
              </a:rPr>
              <a:t>introdujeron </a:t>
            </a:r>
            <a:r>
              <a:rPr lang="es-AR" sz="1200" dirty="0">
                <a:latin typeface="Calibri" panose="020F0502020204030204" pitchFamily="34" charset="0"/>
              </a:rPr>
              <a:t>en nuestro medio esta terapéutica </a:t>
            </a:r>
            <a:r>
              <a:rPr lang="es-AR" sz="1200" dirty="0" smtClean="0">
                <a:latin typeface="Calibri" panose="020F0502020204030204" pitchFamily="34" charset="0"/>
              </a:rPr>
              <a:t>siguiendo </a:t>
            </a:r>
            <a:r>
              <a:rPr lang="es-AR" sz="1200" dirty="0">
                <a:latin typeface="Calibri" panose="020F0502020204030204" pitchFamily="34" charset="0"/>
              </a:rPr>
              <a:t>los dictados de las principales escuelas europeas.</a:t>
            </a:r>
          </a:p>
        </p:txBody>
      </p:sp>
      <p:cxnSp>
        <p:nvCxnSpPr>
          <p:cNvPr id="77" name="57 Conector recto"/>
          <p:cNvCxnSpPr/>
          <p:nvPr/>
        </p:nvCxnSpPr>
        <p:spPr>
          <a:xfrm>
            <a:off x="89568" y="4998562"/>
            <a:ext cx="87504" cy="0"/>
          </a:xfrm>
          <a:prstGeom prst="line">
            <a:avLst/>
          </a:prstGeom>
          <a:ln w="28575">
            <a:solidFill>
              <a:srgbClr val="CCFF3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57 Conector recto"/>
          <p:cNvCxnSpPr/>
          <p:nvPr/>
        </p:nvCxnSpPr>
        <p:spPr>
          <a:xfrm>
            <a:off x="89568" y="5357896"/>
            <a:ext cx="87504" cy="0"/>
          </a:xfrm>
          <a:prstGeom prst="line">
            <a:avLst/>
          </a:prstGeom>
          <a:ln w="28575">
            <a:solidFill>
              <a:srgbClr val="CCFF3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57 Conector recto"/>
          <p:cNvCxnSpPr/>
          <p:nvPr/>
        </p:nvCxnSpPr>
        <p:spPr>
          <a:xfrm>
            <a:off x="89441" y="5998824"/>
            <a:ext cx="87504" cy="0"/>
          </a:xfrm>
          <a:prstGeom prst="line">
            <a:avLst/>
          </a:prstGeom>
          <a:ln w="28575">
            <a:solidFill>
              <a:srgbClr val="CCFF3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57 Conector recto"/>
          <p:cNvCxnSpPr/>
          <p:nvPr/>
        </p:nvCxnSpPr>
        <p:spPr>
          <a:xfrm>
            <a:off x="89384" y="6323147"/>
            <a:ext cx="87504" cy="0"/>
          </a:xfrm>
          <a:prstGeom prst="line">
            <a:avLst/>
          </a:prstGeom>
          <a:ln w="28575">
            <a:solidFill>
              <a:srgbClr val="CCFF3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44 CuadroTexto"/>
          <p:cNvSpPr txBox="1"/>
          <p:nvPr/>
        </p:nvSpPr>
        <p:spPr>
          <a:xfrm>
            <a:off x="64737" y="7435458"/>
            <a:ext cx="1165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altLang="es-AR" sz="800" dirty="0" smtClean="0">
                <a:latin typeface="Calibri" panose="020F0502020204030204" pitchFamily="34" charset="0"/>
              </a:rPr>
              <a:t>Susana en el baño</a:t>
            </a:r>
          </a:p>
          <a:p>
            <a:pPr algn="just"/>
            <a:r>
              <a:rPr lang="es-AR" altLang="es-AR" sz="800" dirty="0" err="1" smtClean="0">
                <a:latin typeface="Calibri" panose="020F0502020204030204" pitchFamily="34" charset="0"/>
              </a:rPr>
              <a:t>Tintoretto</a:t>
            </a:r>
            <a:r>
              <a:rPr lang="es-AR" altLang="es-AR" sz="800" dirty="0" smtClean="0">
                <a:latin typeface="Calibri" panose="020F0502020204030204" pitchFamily="34" charset="0"/>
              </a:rPr>
              <a:t> J.R. </a:t>
            </a:r>
            <a:r>
              <a:rPr lang="es-AR" altLang="es-AR" sz="600" dirty="0">
                <a:latin typeface="Calibri" panose="020F0502020204030204" pitchFamily="34" charset="0"/>
              </a:rPr>
              <a:t>(1518-1594)</a:t>
            </a:r>
            <a:endParaRPr lang="es-ES" altLang="es-AR" sz="600" dirty="0">
              <a:latin typeface="Calibri" panose="020F0502020204030204" pitchFamily="34" charset="0"/>
            </a:endParaRPr>
          </a:p>
        </p:txBody>
      </p:sp>
      <p:cxnSp>
        <p:nvCxnSpPr>
          <p:cNvPr id="88" name="57 Conector recto"/>
          <p:cNvCxnSpPr/>
          <p:nvPr/>
        </p:nvCxnSpPr>
        <p:spPr>
          <a:xfrm>
            <a:off x="153521" y="7454774"/>
            <a:ext cx="954315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57 Conector recto"/>
          <p:cNvCxnSpPr/>
          <p:nvPr/>
        </p:nvCxnSpPr>
        <p:spPr>
          <a:xfrm>
            <a:off x="4992759" y="6621904"/>
            <a:ext cx="0" cy="892676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1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Compues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936</TotalTime>
  <Words>415</Words>
  <Application>Microsoft Office PowerPoint</Application>
  <PresentationFormat>Presentación en pantalla (16:9)</PresentationFormat>
  <Paragraphs>27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Técnico</vt:lpstr>
      <vt:lpstr>0192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Rolo</dc:creator>
  <cp:lastModifiedBy>Lidia</cp:lastModifiedBy>
  <cp:revision>44</cp:revision>
  <dcterms:created xsi:type="dcterms:W3CDTF">2014-09-22T13:48:48Z</dcterms:created>
  <dcterms:modified xsi:type="dcterms:W3CDTF">2015-10-13T01:56:53Z</dcterms:modified>
</cp:coreProperties>
</file>