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57" r:id="rId12"/>
    <p:sldId id="269" r:id="rId1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D9858-C748-4589-AC75-617EF5B80541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BDA40-8BB2-4545-A62C-F133F3B34A4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50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BDA40-8BB2-4545-A62C-F133F3B34A4E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6839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D7E7B6B-18DA-4798-AA15-5357AE3E9438}" type="slidenum">
              <a:rPr lang="es-AR" smtClean="0"/>
              <a:t>‹Nº›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186F84-0594-4C24-801F-36604ED7337D}" type="datetimeFigureOut">
              <a:rPr lang="es-AR" smtClean="0"/>
              <a:t>16/6/2020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8064896" cy="1752600"/>
          </a:xfrm>
        </p:spPr>
        <p:txBody>
          <a:bodyPr>
            <a:noAutofit/>
          </a:bodyPr>
          <a:lstStyle/>
          <a:p>
            <a:pPr algn="just"/>
            <a:endParaRPr lang="es-A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s-A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s-A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444208" y="6381328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Prof. Dra. Lidia Ester Valle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620688"/>
            <a:ext cx="6408712" cy="1815882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DERMATOLOGÍA. CURSO SUPERIOR INTENSIVO. Trienal. AMA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kern="0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Curso que se realiza desde agosto 2008</a:t>
            </a:r>
            <a: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Directora: Prof. Dra. Lidia Ester Valle 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Secretarias: Dras. Carolina Pereira y Miriam Góngora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Descarpontriez</a:t>
            </a:r>
            <a: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Fecha: 10/03 al 24/11/20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Teóricos. Martes: 2° y 4°: 14:00 a 19:00 horas 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Prácticos. 20 horas/semana  </a:t>
            </a:r>
            <a:endParaRPr kumimoji="0" lang="es-A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5919663"/>
            <a:ext cx="5040560" cy="738664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 smtClean="0">
              <a:solidFill>
                <a:srgbClr val="000000"/>
              </a:solidFill>
              <a:latin typeface="Arial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Fundada en el año 2010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87624" y="3068960"/>
            <a:ext cx="6696744" cy="2062103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DERMATOLOGÍA. CURSO SUPERIOR INTENSIVO. Trienal.</a:t>
            </a:r>
            <a:r>
              <a:rPr kumimoji="0" lang="es-ES" sz="16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MORÓN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kern="0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Curso que se realiza desde agosto 2004</a:t>
            </a:r>
            <a: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Directora: Prof. Dra. Lidia Ester Valle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Coordinadoras: Dras. Mónica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Artecona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; Isabel Albornoz 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Secretaria: Dra. M Adriana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Ferrini</a:t>
            </a:r>
            <a: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Fecha: 13/03 al 27/11/20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Teóricos. Viernes: 2° y 4°: 14:00 a 19:00 horas </a:t>
            </a:r>
            <a:b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Prácticos. 20 horas/semana.  </a:t>
            </a:r>
            <a:endParaRPr kumimoji="0" lang="es-A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46" y="5919661"/>
            <a:ext cx="4871789" cy="81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es-AR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064896" cy="1752600"/>
          </a:xfrm>
        </p:spPr>
        <p:txBody>
          <a:bodyPr>
            <a:noAutofit/>
          </a:bodyPr>
          <a:lstStyle/>
          <a:p>
            <a:r>
              <a:rPr lang="es-ES" sz="16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 </a:t>
            </a:r>
            <a:r>
              <a:rPr lang="es-ES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monografías FINALES deben tener firma y sello aclaratorio del Jefe de Servicio </a:t>
            </a:r>
            <a:endParaRPr lang="es-AR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s-E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Presentación final.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Presentación realizada 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Word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s-A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Hojas tamaño A 4.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Letra Times New </a:t>
            </a:r>
            <a:r>
              <a:rPr lang="es-AR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Roman</a:t>
            </a: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nº 12.</a:t>
            </a: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Interlineado 1,5.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Páginas numeradas correlativamente.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Márgenes superior e inferior 3 cm; izquierdo y derecho 3 cm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s-E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TODO EL TRABAJO JUSTIFICADO CON PROCESADOR DE TEXTO.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s-A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444208" y="6381328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Prof. Dra. Lidia Ester Valle</a:t>
            </a:r>
            <a:endParaRPr lang="es-A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9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064896" cy="4968552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s-E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s-E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Extensión</a:t>
            </a:r>
            <a:endParaRPr lang="es-A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Mínimo</a:t>
            </a:r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20 páginas.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Máximo</a:t>
            </a:r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30 páginas.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s-E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s-E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Bibliografía</a:t>
            </a:r>
            <a:endParaRPr lang="es-A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Mínimo</a:t>
            </a:r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20 citas.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Máximo</a:t>
            </a:r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30 citas.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 citas bibliográficas deben estar incluidas en el texto por orden de aparición.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 se deben incluir copias textuales de los trabajos consultados.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incluir citas al pie de página, todas las citas van al final.</a:t>
            </a:r>
            <a:endParaRPr lang="es-A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384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064896" cy="175260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b="1" u="sng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Ejemplos</a:t>
            </a:r>
            <a:r>
              <a:rPr lang="es-ES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de citas </a:t>
            </a:r>
            <a:r>
              <a:rPr lang="es-ES" b="1" dirty="0" err="1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bibiográficas</a:t>
            </a:r>
            <a:r>
              <a:rPr lang="es-ES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endParaRPr lang="es-ES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Todas </a:t>
            </a:r>
            <a:r>
              <a:rPr lang="es-ES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las citas iguales en el trabajo</a:t>
            </a:r>
            <a:endParaRPr lang="es-AR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b="1" u="sng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Libros</a:t>
            </a:r>
            <a:endParaRPr lang="es-AR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Paller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AS y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Mancini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AJ.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Hurwitz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Clinical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Pediatric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Dermatology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Cuarta Edición. Editorial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Elsevier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Saunders. China. 2011; 132-165.</a:t>
            </a:r>
            <a:endParaRPr lang="es-AR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Valle LE. Dermatología General. Enfoque Práctico. Segunda Edición. Editorial </a:t>
            </a:r>
            <a:r>
              <a:rPr lang="es-ES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Dunken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Buenos Aires. Argentina. 2012; 433-438.</a:t>
            </a:r>
            <a:endParaRPr lang="es-AR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de-DE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Freedberg IM, Eisen AZ, Wolff K y col. </a:t>
            </a:r>
            <a:r>
              <a:rPr lang="es-ES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Dermatología en Medicina General. Quinta Edición. Editorial Médica Panamericana. Madrid. España. 2001; 638-655.</a:t>
            </a:r>
            <a:endParaRPr lang="es-AR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6085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8064896" cy="17526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800" b="1" u="sng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Trabajos</a:t>
            </a:r>
            <a:endParaRPr lang="es-AR" sz="18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Chimenos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Küstner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E, Fernández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Fresquet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R, López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López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J y col. Síndrome de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Kindler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presentación de un caso.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Med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Oral 2003; 8 (4): 38-44.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Glorio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RR, Solari A y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Woscoff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A. Diagnóstico por microscopía electrónica de la epidermólisis ampollar </a:t>
            </a:r>
            <a:r>
              <a:rPr lang="es-E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distrófica</a:t>
            </a:r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recesiva. Medicina (Buenos Aires) 2000; 60: 354-356. 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Aldama Caballero AB, </a:t>
            </a: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Rivelli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V, Correa J y col. Enfermedades </a:t>
            </a: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ampollosas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autoinmunes en niños. Pediatría (Paraguay) 2003; 30 (2): 24-38. 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ISSN 1683-9803. http//www.spp.org.py/revistas/ed_2003/enferm_jul_dic_2003.htm. 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Consulta: 23/12/12.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En los de consulta en línea, se deben consignar los datos de </a:t>
            </a:r>
            <a:r>
              <a:rPr lang="es-ES" sz="1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internet.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En los de consulta en línea, se </a:t>
            </a:r>
            <a:r>
              <a:rPr lang="es-ES" sz="1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debe </a:t>
            </a:r>
            <a:r>
              <a:rPr lang="es-ES" sz="1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consignar </a:t>
            </a:r>
            <a:r>
              <a:rPr lang="es-ES" sz="1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la </a:t>
            </a:r>
            <a:r>
              <a:rPr lang="es-ES" sz="1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fecha de consulta.</a:t>
            </a:r>
            <a:endParaRPr lang="es-AR" sz="18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s-AR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309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064896" cy="175260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sz="1800" b="1" u="sng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Libros de texto de base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1800" b="1" u="sng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Cinco de los </a:t>
            </a:r>
            <a:r>
              <a:rPr lang="es-AR" sz="1800" b="1" u="sng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textos de la siguiente nómina son obligatorios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Arenas R. Dermatología. Atlas, diagnóstico y tratamiento.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Bolognia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JL, </a:t>
            </a: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Jorizzo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JL, </a:t>
            </a: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Rapini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RP. Dermatología.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Elder D,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Elenitsas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R,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Jaworsky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C y col. Lever.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Histopatología de la piel.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Freedberg IM, Eisen AZ, Wolff K y col. </a:t>
            </a: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Fitzpatrick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Dermatología en Medicina General.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Magnin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PH. Dermatología en el pregrado y para el médico actuante.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Mazzini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MA. Dermatología Clínica.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Odom RB, James W</a:t>
            </a:r>
            <a:r>
              <a:rPr lang="en-GB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 y Berger TG. </a:t>
            </a:r>
            <a:r>
              <a:rPr lang="es-AR" sz="18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Andrews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´. Dermatología Clínica.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Valle LE. Dermatología General. Enfoque Práctico. </a:t>
            </a:r>
            <a:endParaRPr lang="es-AR" sz="18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Valle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LE. Dermatología Pediátrica. Enfoque Práctico.</a:t>
            </a:r>
            <a:endParaRPr lang="es-AR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532372" y="5589240"/>
            <a:ext cx="3145092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Bef>
                <a:spcPct val="20000"/>
              </a:spcBef>
              <a:buClr>
                <a:srgbClr val="FF388C"/>
              </a:buClr>
            </a:pPr>
            <a:r>
              <a:rPr lang="es-AR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Se pueden incluir otros textos.</a:t>
            </a:r>
          </a:p>
        </p:txBody>
      </p:sp>
    </p:spTree>
    <p:extLst>
      <p:ext uri="{BB962C8B-B14F-4D97-AF65-F5344CB8AC3E}">
        <p14:creationId xmlns:p14="http://schemas.microsoft.com/office/powerpoint/2010/main" val="34933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064896" cy="175260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b="1" u="sng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B) Primera página de tapa o de título. </a:t>
            </a:r>
            <a:endParaRPr lang="es-AR" sz="2400" b="1" u="sng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sz="2400" b="1" u="sng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Datos </a:t>
            </a:r>
            <a:r>
              <a:rPr lang="es-AR" sz="2400" b="1" u="sng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 consignar</a:t>
            </a:r>
            <a:r>
              <a:rPr lang="es-AR" sz="2400" b="1" u="sng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s-AR" sz="24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Título del trabajo</a:t>
            </a:r>
            <a:r>
              <a:rPr lang="es-AR" sz="24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Nombre del autor.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Nombre del Tutor de la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Monografía</a:t>
            </a: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Nombre del Jefe de Servicio.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Fecha y lugar de realización</a:t>
            </a:r>
            <a:r>
              <a:rPr lang="es-AR" sz="24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(Hospital, localidad).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Nombre del Curso Superior.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• Nombre de la Directora del Curso Superior.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941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8064896" cy="175260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AR" sz="2400" b="1" u="sng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b="1" u="sng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C</a:t>
            </a:r>
            <a:r>
              <a:rPr lang="es-AR" sz="2400" b="1" u="sng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) Segunda página.</a:t>
            </a:r>
            <a:endParaRPr lang="es-AR" sz="2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	</a:t>
            </a:r>
            <a:r>
              <a:rPr lang="es-AR" sz="24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Índice </a:t>
            </a:r>
            <a:r>
              <a:rPr lang="es-AR" sz="24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o tabla de contenidos.</a:t>
            </a:r>
            <a:endParaRPr lang="es-AR" sz="2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AR" sz="2400" b="1" u="sng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AR" sz="2400" b="1" u="sng" dirty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b="1" u="sng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D</a:t>
            </a:r>
            <a:r>
              <a:rPr lang="es-AR" sz="2400" b="1" u="sng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) Tercera página.</a:t>
            </a:r>
            <a:endParaRPr lang="es-AR" sz="2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4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s-AR" sz="24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	Resumen </a:t>
            </a:r>
            <a:r>
              <a:rPr lang="es-AR" sz="24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en castellano y resumen en inglés.</a:t>
            </a:r>
            <a:endParaRPr lang="es-AR" sz="2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3974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432048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064896" cy="1752600"/>
          </a:xfrm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2400" b="1" u="sng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E) Cuarta página y páginas siguientes.</a:t>
            </a:r>
            <a:endParaRPr lang="es-AR" sz="2400" b="1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b="1" dirty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Comienzo del trabajo</a:t>
            </a:r>
            <a:r>
              <a:rPr lang="es-AR" b="1" dirty="0" smtClean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AR" dirty="0" smtClean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</a:t>
            </a:r>
            <a:r>
              <a:rPr lang="es-AR" sz="1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1.- Introducción</a:t>
            </a:r>
            <a:r>
              <a:rPr lang="es-AR" sz="1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2.- Desarrollo del trabajo  </a:t>
            </a:r>
            <a:endParaRPr lang="es-AR" sz="1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</a:t>
            </a:r>
            <a:r>
              <a:rPr lang="es-AR" sz="18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2.1.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Introducción. a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Objetivos. b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Material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y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métodos (caso/s clínico/s).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c)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Resultados. d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Discusión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endParaRPr lang="es-AR" sz="18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</a:t>
            </a:r>
            <a:r>
              <a:rPr lang="es-AR" sz="18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2.2</a:t>
            </a:r>
            <a:r>
              <a:rPr lang="es-AR" sz="18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Introducción. a) Resumen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del tema base en 5 páginas de material extraído en libros de texto.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Introducción. Epidemiología. Etiología y patogenia. Manifestaciones clínicas. Histopatología. Laboratorio y otros estudios. Diagnóstico. Diagnóstico diferencial. Tratamiento.</a:t>
            </a:r>
            <a:r>
              <a:rPr lang="es-A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b) Material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y métodos (caso/s clínico/s).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c) Búsqueda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 trabajos bibliográficos mínimo 15. Se realiza una exposición </a:t>
            </a:r>
            <a:r>
              <a:rPr lang="es-AR" sz="18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detallada de </a:t>
            </a:r>
            <a:r>
              <a:rPr lang="es-AR" sz="18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cada trabajo con un orden de acuerdo a la antigüedad.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3.- Conclusiones.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4</a:t>
            </a:r>
            <a:r>
              <a:rPr lang="es-AR" sz="1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.- Tablas, figuras, apéndices, estadísticas, iconografías, son apoyo al </a:t>
            </a:r>
            <a:r>
              <a:rPr lang="es-AR" sz="1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trabajo; </a:t>
            </a:r>
            <a:r>
              <a:rPr lang="es-AR" sz="1800" b="1" dirty="0" smtClean="0">
                <a:solidFill>
                  <a:schemeClr val="accent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no más de 3 páginas.</a:t>
            </a:r>
            <a:endParaRPr lang="es-AR" sz="1800" b="1" dirty="0">
              <a:solidFill>
                <a:schemeClr val="accent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5.-  Bibliografía.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ClrTx/>
            </a:pPr>
            <a:r>
              <a:rPr lang="es-AR" sz="1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E. 6.-  Agradecimientos, optativo.</a:t>
            </a:r>
          </a:p>
          <a:p>
            <a:endParaRPr lang="es-A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999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772400" cy="648072"/>
          </a:xfrm>
        </p:spPr>
        <p:txBody>
          <a:bodyPr/>
          <a:lstStyle/>
          <a:p>
            <a:r>
              <a:rPr lang="es-AR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836712"/>
            <a:ext cx="8064896" cy="17526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s-AR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Atención PARA CORRECCIÓN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s-AR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Entregar dos copias borrador blanco y negro. </a:t>
            </a:r>
            <a:endParaRPr lang="es-AR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s-AR" u="sng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La </a:t>
            </a:r>
            <a:r>
              <a:rPr lang="es-AR" u="sng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definitiva se entrega luego de las </a:t>
            </a:r>
            <a:r>
              <a:rPr lang="es-AR" u="sng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correcciones.</a:t>
            </a:r>
            <a:endParaRPr lang="es-AR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s-AR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Entregar las </a:t>
            </a:r>
            <a:r>
              <a:rPr lang="es-AR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fotocopias de los trabajos</a:t>
            </a:r>
            <a:r>
              <a:rPr lang="es-AR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(no de los textos) utilizados para la realización de la monografía.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s-AR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LOS </a:t>
            </a:r>
            <a:r>
              <a:rPr lang="es-AR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TRABAJOS ENTREGADOS PARA CORRECCIÓN DEBEN </a:t>
            </a:r>
            <a:r>
              <a:rPr lang="es-AR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ESTAR PROLIJOS!!!! CON BUENA IMPRESIÓN!!! </a:t>
            </a:r>
            <a:r>
              <a:rPr lang="es-AR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DEBEN ESTAR FIRMADOS Y APROBADOS POR EL/LOS </a:t>
            </a:r>
            <a:r>
              <a:rPr lang="es-AR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TUTORES!!!</a:t>
            </a:r>
            <a:endParaRPr lang="es-AR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300192" y="6370295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Dra. Lidia Ester Valle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2046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es-AR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8064896" cy="1752600"/>
          </a:xfrm>
        </p:spPr>
        <p:txBody>
          <a:bodyPr>
            <a:noAutofit/>
          </a:bodyPr>
          <a:lstStyle/>
          <a:p>
            <a:r>
              <a:rPr lang="es-ES" sz="16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 </a:t>
            </a:r>
            <a:r>
              <a:rPr lang="es-ES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monografías FINALES deben tener firma y sello aclaratorio del Jefe de Servicio </a:t>
            </a:r>
            <a:endParaRPr lang="es-AR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s-E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Presentación final.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Presentación realizada 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Word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s-A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Hojas tamaño A 4.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Letra Times New </a:t>
            </a:r>
            <a:r>
              <a:rPr lang="es-AR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Roman</a:t>
            </a:r>
            <a:r>
              <a:rPr lang="es-A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nº 12.</a:t>
            </a: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Interlineado 1,5.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Páginas numeradas correlativamente.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Márgenes superior e inferior 3 cm; izquierdo y derecho 3 cm.</a:t>
            </a:r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s-ES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s-E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TODO </a:t>
            </a:r>
            <a:r>
              <a:rPr lang="es-ES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 TRABAJO JUSTIFICADO CON PROCESADOR DE TEXTO.</a:t>
            </a:r>
            <a:endParaRPr lang="es-AR" sz="1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s-A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s-A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372200" y="6309320"/>
            <a:ext cx="1627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1200" b="1" spc="-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Prof. Dra. Lidia Ester Valle</a:t>
            </a:r>
            <a:endParaRPr lang="es-A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5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576064"/>
          </a:xfrm>
        </p:spPr>
        <p:txBody>
          <a:bodyPr/>
          <a:lstStyle/>
          <a:p>
            <a:r>
              <a:rPr lang="es-AR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MONOGRAFÍA</a:t>
            </a:r>
            <a:endParaRPr lang="es-AR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8064896" cy="1752600"/>
          </a:xfrm>
        </p:spPr>
        <p:txBody>
          <a:bodyPr>
            <a:noAutofit/>
          </a:bodyPr>
          <a:lstStyle/>
          <a:p>
            <a:pPr algn="just"/>
            <a:r>
              <a:rPr lang="es-E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s-A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A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s-A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4" y="5949280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AR" sz="2800" b="1" spc="-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Prof. Dra. Lidia Ester Valle</a:t>
            </a:r>
            <a:endParaRPr lang="es-AR" sz="28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89425"/>
            <a:ext cx="5829300" cy="4181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7430"/>
            <a:ext cx="1872208" cy="187220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6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133</TotalTime>
  <Words>987</Words>
  <Application>Microsoft Office PowerPoint</Application>
  <PresentationFormat>Presentación en pantalla (4:3)</PresentationFormat>
  <Paragraphs>132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Adyacencia</vt:lpstr>
      <vt:lpstr>Presentación de PowerPoint</vt:lpstr>
      <vt:lpstr>MONOGRAFÍA</vt:lpstr>
      <vt:lpstr>MONOGRAFÍA</vt:lpstr>
      <vt:lpstr>MONOGRAFÍA</vt:lpstr>
      <vt:lpstr>MONOGRAFÍA</vt:lpstr>
      <vt:lpstr>MONOGRAFÍA</vt:lpstr>
      <vt:lpstr>MONOGRAFÍA</vt:lpstr>
      <vt:lpstr>MONOGRAFÍA</vt:lpstr>
      <vt:lpstr>MONOGRAFÍA</vt:lpstr>
      <vt:lpstr>MONOGRAFÍA</vt:lpstr>
      <vt:lpstr>MONOGRAFÍA</vt:lpstr>
      <vt:lpstr>MONOGRAFÍA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MONOGRAFÍA</dc:title>
  <dc:creator>Lidia</dc:creator>
  <cp:lastModifiedBy>Lidia</cp:lastModifiedBy>
  <cp:revision>36</cp:revision>
  <dcterms:created xsi:type="dcterms:W3CDTF">2020-06-08T12:23:14Z</dcterms:created>
  <dcterms:modified xsi:type="dcterms:W3CDTF">2020-06-16T13:26:28Z</dcterms:modified>
</cp:coreProperties>
</file>