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handoutMasterIdLst>
    <p:handoutMasterId r:id="rId49"/>
  </p:handoutMasterIdLst>
  <p:sldIdLst>
    <p:sldId id="256" r:id="rId3"/>
    <p:sldId id="307" r:id="rId4"/>
    <p:sldId id="257" r:id="rId5"/>
    <p:sldId id="309" r:id="rId6"/>
    <p:sldId id="310" r:id="rId7"/>
    <p:sldId id="311" r:id="rId8"/>
    <p:sldId id="314" r:id="rId9"/>
    <p:sldId id="315" r:id="rId10"/>
    <p:sldId id="313" r:id="rId11"/>
    <p:sldId id="258" r:id="rId12"/>
    <p:sldId id="259" r:id="rId13"/>
    <p:sldId id="308" r:id="rId14"/>
    <p:sldId id="260" r:id="rId15"/>
    <p:sldId id="269" r:id="rId16"/>
    <p:sldId id="316" r:id="rId17"/>
    <p:sldId id="270" r:id="rId18"/>
    <p:sldId id="261" r:id="rId19"/>
    <p:sldId id="267" r:id="rId20"/>
    <p:sldId id="268" r:id="rId21"/>
    <p:sldId id="271" r:id="rId22"/>
    <p:sldId id="319" r:id="rId23"/>
    <p:sldId id="320" r:id="rId24"/>
    <p:sldId id="272" r:id="rId25"/>
    <p:sldId id="273" r:id="rId26"/>
    <p:sldId id="276" r:id="rId27"/>
    <p:sldId id="317" r:id="rId28"/>
    <p:sldId id="278" r:id="rId29"/>
    <p:sldId id="274" r:id="rId30"/>
    <p:sldId id="281" r:id="rId31"/>
    <p:sldId id="280" r:id="rId32"/>
    <p:sldId id="321" r:id="rId33"/>
    <p:sldId id="282" r:id="rId34"/>
    <p:sldId id="283" r:id="rId35"/>
    <p:sldId id="284" r:id="rId36"/>
    <p:sldId id="285" r:id="rId37"/>
    <p:sldId id="279" r:id="rId38"/>
    <p:sldId id="322" r:id="rId39"/>
    <p:sldId id="323" r:id="rId40"/>
    <p:sldId id="324" r:id="rId41"/>
    <p:sldId id="326" r:id="rId42"/>
    <p:sldId id="325" r:id="rId43"/>
    <p:sldId id="329" r:id="rId44"/>
    <p:sldId id="328" r:id="rId45"/>
    <p:sldId id="327" r:id="rId46"/>
    <p:sldId id="306" r:id="rId47"/>
  </p:sldIdLst>
  <p:sldSz cx="10080625" cy="56705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8" autoAdjust="0"/>
    <p:restoredTop sz="94660"/>
  </p:normalViewPr>
  <p:slideViewPr>
    <p:cSldViewPr snapToGrid="0">
      <p:cViewPr varScale="1">
        <p:scale>
          <a:sx n="142" d="100"/>
          <a:sy n="142" d="100"/>
        </p:scale>
        <p:origin x="-252" y="-96"/>
      </p:cViewPr>
      <p:guideLst>
        <p:guide orient="horz" pos="1786"/>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4" cy="534238"/>
          </a:xfrm>
          <a:prstGeom prst="rect">
            <a:avLst/>
          </a:prstGeom>
          <a:noFill/>
          <a:ln>
            <a:noFill/>
          </a:ln>
        </p:spPr>
        <p:txBody>
          <a:bodyPr vert="horz" wrap="none" lIns="90004" tIns="44997" rIns="90004" bIns="44997" anchor="t" anchorCtr="0" compatLnSpc="0">
            <a:noAutofit/>
          </a:bodyPr>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s-AR" sz="1400" b="0" i="0" u="none" strike="noStrike" kern="1200" cap="none" spc="0" baseline="0">
              <a:solidFill>
                <a:srgbClr val="FFFFFF"/>
              </a:solidFill>
              <a:uFillTx/>
              <a:latin typeface="Liberation Sans" pitchFamily="18"/>
              <a:ea typeface="Segoe UI" pitchFamily="2"/>
              <a:cs typeface="Tahoma" pitchFamily="2"/>
            </a:endParaRPr>
          </a:p>
        </p:txBody>
      </p:sp>
      <p:sp>
        <p:nvSpPr>
          <p:cNvPr id="3" name="Date Placeholder 2"/>
          <p:cNvSpPr txBox="1">
            <a:spLocks noGrp="1"/>
          </p:cNvSpPr>
          <p:nvPr>
            <p:ph type="dt" sz="quarter" idx="1"/>
          </p:nvPr>
        </p:nvSpPr>
        <p:spPr>
          <a:xfrm>
            <a:off x="4278962" y="0"/>
            <a:ext cx="3280684" cy="534238"/>
          </a:xfrm>
          <a:prstGeom prst="rect">
            <a:avLst/>
          </a:prstGeom>
          <a:noFill/>
          <a:ln>
            <a:noFill/>
          </a:ln>
        </p:spPr>
        <p:txBody>
          <a:bodyPr vert="horz" wrap="none" lIns="90004" tIns="44997" rIns="90004" bIns="44997" anchor="t" anchorCtr="0" compatLnSpc="0">
            <a:noAutofit/>
          </a:bodyPr>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s-AR" sz="1400" b="0" i="0" u="none" strike="noStrike" kern="1200" cap="none" spc="0" baseline="0">
              <a:solidFill>
                <a:srgbClr val="FFFFFF"/>
              </a:solidFill>
              <a:uFillTx/>
              <a:latin typeface="Liberation Sans" pitchFamily="18"/>
              <a:ea typeface="Segoe UI" pitchFamily="2"/>
              <a:cs typeface="Tahoma" pitchFamily="2"/>
            </a:endParaRPr>
          </a:p>
        </p:txBody>
      </p:sp>
      <p:sp>
        <p:nvSpPr>
          <p:cNvPr id="4" name="Footer Placeholder 3"/>
          <p:cNvSpPr txBox="1">
            <a:spLocks noGrp="1"/>
          </p:cNvSpPr>
          <p:nvPr>
            <p:ph type="ftr" sz="quarter" idx="2"/>
          </p:nvPr>
        </p:nvSpPr>
        <p:spPr>
          <a:xfrm>
            <a:off x="0" y="10157402"/>
            <a:ext cx="3280684" cy="534238"/>
          </a:xfrm>
          <a:prstGeom prst="rect">
            <a:avLst/>
          </a:prstGeom>
          <a:noFill/>
          <a:ln>
            <a:noFill/>
          </a:ln>
        </p:spPr>
        <p:txBody>
          <a:bodyPr vert="horz" wrap="none" lIns="90004" tIns="44997" rIns="90004" bIns="44997" anchor="b" anchorCtr="0" compatLnSpc="0">
            <a:noAutofit/>
          </a:bodyPr>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s-AR" sz="1400" b="0" i="0" u="none" strike="noStrike" kern="1200" cap="none" spc="0" baseline="0">
              <a:solidFill>
                <a:srgbClr val="FFFFFF"/>
              </a:solidFill>
              <a:uFillTx/>
              <a:latin typeface="Liberation Sans" pitchFamily="18"/>
              <a:ea typeface="Segoe UI" pitchFamily="2"/>
              <a:cs typeface="Tahoma" pitchFamily="2"/>
            </a:endParaRPr>
          </a:p>
        </p:txBody>
      </p:sp>
      <p:sp>
        <p:nvSpPr>
          <p:cNvPr id="5" name="Slide Number Placeholder 4"/>
          <p:cNvSpPr txBox="1">
            <a:spLocks noGrp="1"/>
          </p:cNvSpPr>
          <p:nvPr>
            <p:ph type="sldNum" sz="quarter" idx="3"/>
          </p:nvPr>
        </p:nvSpPr>
        <p:spPr>
          <a:xfrm>
            <a:off x="4278962" y="10157402"/>
            <a:ext cx="3280684" cy="534238"/>
          </a:xfrm>
          <a:prstGeom prst="rect">
            <a:avLst/>
          </a:prstGeom>
          <a:noFill/>
          <a:ln>
            <a:noFill/>
          </a:ln>
        </p:spPr>
        <p:txBody>
          <a:bodyPr vert="horz" wrap="none" lIns="90004" tIns="44997" rIns="90004" bIns="44997" anchor="b" anchorCtr="0" compatLnSpc="0">
            <a:noAutofit/>
          </a:bodyPr>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1381BEA7-5044-4B2D-B5AF-3F1DA96BB8FD}" type="slidenum">
              <a:t>‹Nº›</a:t>
            </a:fld>
            <a:endParaRPr lang="es-AR" sz="1400" b="0" i="0" u="none" strike="noStrike" kern="1200" cap="none" spc="0" baseline="0">
              <a:solidFill>
                <a:srgbClr val="FFFFFF"/>
              </a:solidFill>
              <a:uFillTx/>
              <a:latin typeface="Liberation Sans" pitchFamily="18"/>
              <a:ea typeface="Segoe UI" pitchFamily="2"/>
              <a:cs typeface="Tahoma" pitchFamily="2"/>
            </a:endParaRPr>
          </a:p>
        </p:txBody>
      </p:sp>
    </p:spTree>
    <p:extLst>
      <p:ext uri="{BB962C8B-B14F-4D97-AF65-F5344CB8AC3E}">
        <p14:creationId xmlns:p14="http://schemas.microsoft.com/office/powerpoint/2010/main" val="3623196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15999" y="812517"/>
            <a:ext cx="7127281" cy="4008958"/>
          </a:xfrm>
          <a:prstGeom prst="rect">
            <a:avLst/>
          </a:prstGeom>
          <a:solidFill>
            <a:srgbClr val="C7243A"/>
          </a:solidFill>
          <a:ln>
            <a:noFill/>
            <a:prstDash val="solid"/>
          </a:ln>
        </p:spPr>
      </p:sp>
      <p:sp>
        <p:nvSpPr>
          <p:cNvPr id="3" name="Notes Placeholder 2"/>
          <p:cNvSpPr txBox="1">
            <a:spLocks noGrp="1"/>
          </p:cNvSpPr>
          <p:nvPr>
            <p:ph type="body" sz="quarter" idx="3"/>
          </p:nvPr>
        </p:nvSpPr>
        <p:spPr>
          <a:xfrm>
            <a:off x="755998" y="5078522"/>
            <a:ext cx="6047640" cy="4811042"/>
          </a:xfrm>
          <a:prstGeom prst="rect">
            <a:avLst/>
          </a:prstGeom>
          <a:noFill/>
          <a:ln>
            <a:noFill/>
          </a:ln>
        </p:spPr>
        <p:txBody>
          <a:bodyPr vert="horz" wrap="square" lIns="0" tIns="0" rIns="0" bIns="0" anchor="t" anchorCtr="0" compatLnSpc="1">
            <a:noAutofit/>
          </a:bodyPr>
          <a:lstStyle/>
          <a:p>
            <a:pPr lvl="0"/>
            <a:endParaRPr lang="es-AR"/>
          </a:p>
        </p:txBody>
      </p:sp>
      <p:sp>
        <p:nvSpPr>
          <p:cNvPr id="4" name="Header Placeholder 3"/>
          <p:cNvSpPr txBox="1">
            <a:spLocks noGrp="1"/>
          </p:cNvSpPr>
          <p:nvPr>
            <p:ph type="hdr" sz="quarter"/>
          </p:nvPr>
        </p:nvSpPr>
        <p:spPr>
          <a:xfrm>
            <a:off x="0" y="0"/>
            <a:ext cx="3280684" cy="53423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es-AR" sz="1400" b="0" i="0" u="none" strike="noStrike" kern="1200" cap="none" spc="0" baseline="0">
                <a:solidFill>
                  <a:srgbClr val="000000"/>
                </a:solidFill>
                <a:uFillTx/>
                <a:latin typeface="Liberation Sans" pitchFamily="18"/>
                <a:ea typeface="Segoe UI" pitchFamily="2"/>
                <a:cs typeface="Tahoma" pitchFamily="2"/>
              </a:defRPr>
            </a:lvl1pPr>
          </a:lstStyle>
          <a:p>
            <a:pPr lvl="0"/>
            <a:endParaRPr lang="es-AR"/>
          </a:p>
        </p:txBody>
      </p:sp>
      <p:sp>
        <p:nvSpPr>
          <p:cNvPr id="5" name="Date Placeholder 4"/>
          <p:cNvSpPr txBox="1">
            <a:spLocks noGrp="1"/>
          </p:cNvSpPr>
          <p:nvPr>
            <p:ph type="dt" idx="1"/>
          </p:nvPr>
        </p:nvSpPr>
        <p:spPr>
          <a:xfrm>
            <a:off x="4278962" y="0"/>
            <a:ext cx="3280684" cy="534238"/>
          </a:xfrm>
          <a:prstGeom prst="rect">
            <a:avLst/>
          </a:prstGeom>
          <a:noFill/>
          <a:ln>
            <a:noFill/>
          </a:ln>
        </p:spPr>
        <p:txBody>
          <a:bodyPr vert="horz" wrap="square" lIns="0" tIns="0" rIns="0" bIns="0" anchor="t" anchorCtr="0" compatLnSpc="1">
            <a:noAutofit/>
          </a:bodyPr>
          <a:lstStyle>
            <a:lvl1pPr marL="0" marR="0" lvl="0" indent="0" algn="r" defTabSz="914400" rtl="0" fontAlgn="auto" hangingPunct="0">
              <a:lnSpc>
                <a:spcPct val="100000"/>
              </a:lnSpc>
              <a:spcBef>
                <a:spcPts val="0"/>
              </a:spcBef>
              <a:spcAft>
                <a:spcPts val="0"/>
              </a:spcAft>
              <a:buNone/>
              <a:tabLst/>
              <a:defRPr lang="es-AR" sz="1400" b="0" i="0" u="none" strike="noStrike" kern="1200" cap="none" spc="0" baseline="0">
                <a:solidFill>
                  <a:srgbClr val="000000"/>
                </a:solidFill>
                <a:uFillTx/>
                <a:latin typeface="Liberation Sans" pitchFamily="18"/>
                <a:ea typeface="Segoe UI" pitchFamily="2"/>
                <a:cs typeface="Tahoma" pitchFamily="2"/>
              </a:defRPr>
            </a:lvl1pPr>
          </a:lstStyle>
          <a:p>
            <a:pPr lvl="0"/>
            <a:endParaRPr lang="es-AR"/>
          </a:p>
        </p:txBody>
      </p:sp>
      <p:sp>
        <p:nvSpPr>
          <p:cNvPr id="6" name="Footer Placeholder 5"/>
          <p:cNvSpPr txBox="1">
            <a:spLocks noGrp="1"/>
          </p:cNvSpPr>
          <p:nvPr>
            <p:ph type="ftr" sz="quarter" idx="4"/>
          </p:nvPr>
        </p:nvSpPr>
        <p:spPr>
          <a:xfrm>
            <a:off x="0" y="10157402"/>
            <a:ext cx="3280684" cy="534238"/>
          </a:xfrm>
          <a:prstGeom prst="rect">
            <a:avLst/>
          </a:prstGeom>
          <a:noFill/>
          <a:ln>
            <a:noFill/>
          </a:ln>
        </p:spPr>
        <p:txBody>
          <a:bodyPr vert="horz" wrap="square" lIns="0" tIns="0" rIns="0" bIns="0" anchor="b" anchorCtr="0" compatLnSpc="1">
            <a:noAutofit/>
          </a:bodyPr>
          <a:lstStyle>
            <a:lvl1pPr marL="0" marR="0" lvl="0" indent="0" algn="l" defTabSz="914400" rtl="0" fontAlgn="auto" hangingPunct="0">
              <a:lnSpc>
                <a:spcPct val="100000"/>
              </a:lnSpc>
              <a:spcBef>
                <a:spcPts val="0"/>
              </a:spcBef>
              <a:spcAft>
                <a:spcPts val="0"/>
              </a:spcAft>
              <a:buNone/>
              <a:tabLst/>
              <a:defRPr lang="es-AR" sz="1400" b="0" i="0" u="none" strike="noStrike" kern="1200" cap="none" spc="0" baseline="0">
                <a:solidFill>
                  <a:srgbClr val="000000"/>
                </a:solidFill>
                <a:uFillTx/>
                <a:latin typeface="Liberation Sans" pitchFamily="18"/>
                <a:ea typeface="Segoe UI" pitchFamily="2"/>
                <a:cs typeface="Tahoma" pitchFamily="2"/>
              </a:defRPr>
            </a:lvl1pPr>
          </a:lstStyle>
          <a:p>
            <a:pPr lvl="0"/>
            <a:endParaRPr lang="es-AR"/>
          </a:p>
        </p:txBody>
      </p:sp>
      <p:sp>
        <p:nvSpPr>
          <p:cNvPr id="7" name="Slide Number Placeholder 6"/>
          <p:cNvSpPr txBox="1">
            <a:spLocks noGrp="1"/>
          </p:cNvSpPr>
          <p:nvPr>
            <p:ph type="sldNum" sz="quarter" idx="5"/>
          </p:nvPr>
        </p:nvSpPr>
        <p:spPr>
          <a:xfrm>
            <a:off x="4278962" y="10157402"/>
            <a:ext cx="3280684" cy="534238"/>
          </a:xfrm>
          <a:prstGeom prst="rect">
            <a:avLst/>
          </a:prstGeom>
          <a:noFill/>
          <a:ln>
            <a:noFill/>
          </a:ln>
        </p:spPr>
        <p:txBody>
          <a:bodyPr vert="horz" wrap="square" lIns="0" tIns="0" rIns="0" bIns="0" anchor="b" anchorCtr="0" compatLnSpc="1">
            <a:noAutofit/>
          </a:bodyPr>
          <a:lstStyle>
            <a:lvl1pPr marL="0" marR="0" lvl="0" indent="0" algn="r" defTabSz="914400" rtl="0" fontAlgn="auto" hangingPunct="0">
              <a:lnSpc>
                <a:spcPct val="100000"/>
              </a:lnSpc>
              <a:spcBef>
                <a:spcPts val="0"/>
              </a:spcBef>
              <a:spcAft>
                <a:spcPts val="0"/>
              </a:spcAft>
              <a:buNone/>
              <a:tabLst/>
              <a:defRPr lang="es-AR" sz="1400" b="0" i="0" u="none" strike="noStrike" kern="1200" cap="none" spc="0" baseline="0">
                <a:solidFill>
                  <a:srgbClr val="000000"/>
                </a:solidFill>
                <a:uFillTx/>
                <a:latin typeface="Liberation Sans" pitchFamily="18"/>
                <a:ea typeface="Segoe UI" pitchFamily="2"/>
                <a:cs typeface="Tahoma" pitchFamily="2"/>
              </a:defRPr>
            </a:lvl1pPr>
          </a:lstStyle>
          <a:p>
            <a:pPr lvl="0"/>
            <a:fld id="{BCC64FB7-CACC-46CB-A5EF-D2B2DDF90F07}" type="slidenum">
              <a:t>‹Nº›</a:t>
            </a:fld>
            <a:endParaRPr lang="es-AR"/>
          </a:p>
        </p:txBody>
      </p:sp>
    </p:spTree>
    <p:extLst>
      <p:ext uri="{BB962C8B-B14F-4D97-AF65-F5344CB8AC3E}">
        <p14:creationId xmlns:p14="http://schemas.microsoft.com/office/powerpoint/2010/main" val="54184782"/>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es-AR" sz="2000" b="0" i="0" u="none" strike="noStrike" kern="1200" cap="none" spc="0" baseline="0">
        <a:solidFill>
          <a:srgbClr val="000000"/>
        </a:solidFill>
        <a:uFillTx/>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209397E-B9AE-483D-9F8E-7686F51B64B0}" type="slidenum">
              <a:t>1</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5900" y="812800"/>
            <a:ext cx="7127875" cy="4010025"/>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1361688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209397E-B9AE-483D-9F8E-7686F51B64B0}" type="slidenum">
              <a:t>2</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5900" y="812800"/>
            <a:ext cx="7127875" cy="4010025"/>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1361688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3</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4</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5</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6</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7</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8</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4E445DE-B232-4CE7-A922-7A9B0D6C30B3}" type="slidenum">
              <a:t>9</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854752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13358F1E-B27A-4C58-8C3C-9FEC6A0CB58E}" type="slidenum">
              <a:t>10</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115879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F8E0A3B-DF47-48A9-97FD-73711CEA48A9}" type="slidenum">
              <a:t>11</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90683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F8E0A3B-DF47-48A9-97FD-73711CEA48A9}" type="slidenum">
              <a:t>12</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90683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4D4B9AF-A30C-4BC5-BDD5-DFD6CC13CDF5}" type="slidenum">
              <a:t>13</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989962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E0C3E683-4BE5-475C-B421-4247BC5683A4}" type="slidenum">
              <a:t>14</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562606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E0C3E683-4BE5-475C-B421-4247BC5683A4}" type="slidenum">
              <a:t>15</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562606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29EF0EF-7069-454A-A13A-60409A2FC8B7}" type="slidenum">
              <a:t>16</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90612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46430AE5-83BD-4438-BE60-9A8A57C957D4}" type="slidenum">
              <a:t>17</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620347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E506872E-07C9-464A-93A0-670E6E56CCEB}" type="slidenum">
              <a:t>18</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695998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F05ABA7-EA01-4213-977B-2E5BE13EA6FF}" type="slidenum">
              <a:t>19</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041312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81FC292-C549-454D-8C00-83603D4A85FF}" type="slidenum">
              <a:t>20</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869478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81FC292-C549-454D-8C00-83603D4A85FF}" type="slidenum">
              <a:t>21</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869478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81FC292-C549-454D-8C00-83603D4A85FF}" type="slidenum">
              <a:t>22</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869478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12B8D9F-C3A7-4308-9655-3B8B71D55A18}" type="slidenum">
              <a:t>23</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3306252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CCEE5535-95EC-4930-92E5-7B45E26C8EA5}" type="slidenum">
              <a:t>24</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270402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4278962" y="10157402"/>
            <a:ext cx="3280684" cy="534238"/>
          </a:xfrm>
          <a:prstGeom prst="rect">
            <a:avLst/>
          </a:prstGeom>
          <a:noFill/>
          <a:ln cap="flat">
            <a:noFill/>
          </a:ln>
        </p:spPr>
        <p:txBody>
          <a:bodyPr vert="horz" wrap="square" lIns="0" tIns="0" rIns="0" bIns="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CCEE5535-95EC-4930-92E5-7B45E26C8EA5}" type="slidenum">
              <a:t>25</a:t>
            </a:fld>
            <a:endParaRPr lang="es-AR" sz="1400" b="0" i="0" u="none" strike="noStrike" kern="1200" cap="none" spc="0" baseline="0">
              <a:solidFill>
                <a:srgbClr val="000000"/>
              </a:solidFill>
              <a:uFillTx/>
              <a:latin typeface="Liberation Sans" pitchFamily="18"/>
              <a:ea typeface="Segoe UI" pitchFamily="2"/>
              <a:cs typeface="Tahoma" pitchFamily="2"/>
            </a:endParaRPr>
          </a:p>
        </p:txBody>
      </p:sp>
      <p:sp>
        <p:nvSpPr>
          <p:cNvPr id="3" name="Slide Image Placeholder 1"/>
          <p:cNvSpPr>
            <a:spLocks noGrp="1" noRot="1" noChangeAspect="1"/>
          </p:cNvSpPr>
          <p:nvPr>
            <p:ph type="sldImg"/>
          </p:nvPr>
        </p:nvSpPr>
        <p:spPr>
          <a:xfrm>
            <a:off x="217488" y="812800"/>
            <a:ext cx="7124700" cy="4008438"/>
          </a:xfrm>
          <a:solidFill>
            <a:srgbClr val="729FCF"/>
          </a:solidFill>
          <a:ln w="25402">
            <a:solidFill>
              <a:srgbClr val="3465A4"/>
            </a:solidFill>
            <a:prstDash val="solid"/>
          </a:ln>
        </p:spPr>
      </p:sp>
      <p:sp>
        <p:nvSpPr>
          <p:cNvPr id="4" name="Notes Placeholder 2"/>
          <p:cNvSpPr txBox="1">
            <a:spLocks noGrp="1"/>
          </p:cNvSpPr>
          <p:nvPr>
            <p:ph type="body" sz="quarter" idx="1"/>
          </p:nvPr>
        </p:nvSpPr>
        <p:spPr/>
        <p:txBody>
          <a:bodyPr>
            <a:spAutoFit/>
          </a:bodyPr>
          <a:lstStyle/>
          <a:p>
            <a:endParaRPr lang="en-US"/>
          </a:p>
        </p:txBody>
      </p:sp>
    </p:spTree>
    <p:extLst>
      <p:ext uri="{BB962C8B-B14F-4D97-AF65-F5344CB8AC3E}">
        <p14:creationId xmlns:p14="http://schemas.microsoft.com/office/powerpoint/2010/main" val="57540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260472" y="928692"/>
            <a:ext cx="7559673" cy="1973266"/>
          </a:xfrm>
        </p:spPr>
        <p:txBody>
          <a:bodyPr anchor="b" anchorCtr="1"/>
          <a:lstStyle>
            <a:lvl1pPr algn="ctr">
              <a:defRPr lang="en-US" sz="6000"/>
            </a:lvl1pPr>
          </a:lstStyle>
          <a:p>
            <a:pPr lvl="0"/>
            <a:r>
              <a:rPr lang="en-US"/>
              <a:t>Click to edit Master title style</a:t>
            </a:r>
          </a:p>
        </p:txBody>
      </p:sp>
      <p:sp>
        <p:nvSpPr>
          <p:cNvPr id="3" name="Subtitle 2"/>
          <p:cNvSpPr txBox="1">
            <a:spLocks noGrp="1"/>
          </p:cNvSpPr>
          <p:nvPr>
            <p:ph type="subTitle" idx="1"/>
          </p:nvPr>
        </p:nvSpPr>
        <p:spPr>
          <a:xfrm>
            <a:off x="1260472" y="2978145"/>
            <a:ext cx="7559673" cy="1370008"/>
          </a:xfrm>
        </p:spPr>
        <p:txBody>
          <a:bodyPr anchorCtr="1"/>
          <a:lstStyle>
            <a:lvl1pPr algn="ctr">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endParaRPr lang="es-AR"/>
          </a:p>
        </p:txBody>
      </p:sp>
      <p:sp>
        <p:nvSpPr>
          <p:cNvPr id="5" name="Footer Placeholder 4"/>
          <p:cNvSpPr txBox="1">
            <a:spLocks noGrp="1"/>
          </p:cNvSpPr>
          <p:nvPr>
            <p:ph type="ftr" sz="quarter" idx="9"/>
          </p:nvPr>
        </p:nvSpPr>
        <p:spPr/>
        <p:txBody>
          <a:bodyPr/>
          <a:lstStyle>
            <a:lvl1pPr>
              <a:defRPr/>
            </a:lvl1pPr>
          </a:lstStyle>
          <a:p>
            <a:pPr lvl="0"/>
            <a:endParaRPr lang="es-AR"/>
          </a:p>
        </p:txBody>
      </p:sp>
      <p:sp>
        <p:nvSpPr>
          <p:cNvPr id="6" name="Slide Number Placeholder 5"/>
          <p:cNvSpPr txBox="1">
            <a:spLocks noGrp="1"/>
          </p:cNvSpPr>
          <p:nvPr>
            <p:ph type="sldNum" sz="quarter" idx="8"/>
          </p:nvPr>
        </p:nvSpPr>
        <p:spPr/>
        <p:txBody>
          <a:bodyPr/>
          <a:lstStyle>
            <a:lvl1pPr>
              <a:defRPr/>
            </a:lvl1pPr>
          </a:lstStyle>
          <a:p>
            <a:pPr lvl="0"/>
            <a:fld id="{CDC7EAC9-76D2-4178-AFDF-AD321BA006E7}" type="slidenum">
              <a:t>‹Nº›</a:t>
            </a:fld>
            <a:endParaRPr lang="es-AR"/>
          </a:p>
        </p:txBody>
      </p:sp>
    </p:spTree>
    <p:extLst>
      <p:ext uri="{BB962C8B-B14F-4D97-AF65-F5344CB8AC3E}">
        <p14:creationId xmlns:p14="http://schemas.microsoft.com/office/powerpoint/2010/main" val="3231803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
        <p:nvSpPr>
          <p:cNvPr id="5" name="Footer Placeholder 4"/>
          <p:cNvSpPr txBox="1">
            <a:spLocks noGrp="1"/>
          </p:cNvSpPr>
          <p:nvPr>
            <p:ph type="ftr" sz="quarter" idx="9"/>
          </p:nvPr>
        </p:nvSpPr>
        <p:spPr/>
        <p:txBody>
          <a:bodyPr/>
          <a:lstStyle>
            <a:lvl1pPr>
              <a:defRPr/>
            </a:lvl1pPr>
          </a:lstStyle>
          <a:p>
            <a:pPr lvl="0"/>
            <a:endParaRPr lang="es-AR"/>
          </a:p>
        </p:txBody>
      </p:sp>
      <p:sp>
        <p:nvSpPr>
          <p:cNvPr id="6" name="Slide Number Placeholder 5"/>
          <p:cNvSpPr txBox="1">
            <a:spLocks noGrp="1"/>
          </p:cNvSpPr>
          <p:nvPr>
            <p:ph type="sldNum" sz="quarter" idx="8"/>
          </p:nvPr>
        </p:nvSpPr>
        <p:spPr/>
        <p:txBody>
          <a:bodyPr/>
          <a:lstStyle>
            <a:lvl1pPr>
              <a:defRPr/>
            </a:lvl1pPr>
          </a:lstStyle>
          <a:p>
            <a:pPr lvl="0"/>
            <a:fld id="{E105B9A7-0863-4314-8284-1AB7162DAE62}" type="slidenum">
              <a:t>‹Nº›</a:t>
            </a:fld>
            <a:endParaRPr lang="es-AR"/>
          </a:p>
        </p:txBody>
      </p:sp>
    </p:spTree>
    <p:extLst>
      <p:ext uri="{BB962C8B-B14F-4D97-AF65-F5344CB8AC3E}">
        <p14:creationId xmlns:p14="http://schemas.microsoft.com/office/powerpoint/2010/main" val="2750556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687391" y="1414467"/>
            <a:ext cx="8694736" cy="2357432"/>
          </a:xfrm>
        </p:spPr>
        <p:txBody>
          <a:bodyPr anchor="b"/>
          <a:lstStyle>
            <a:lvl1pPr>
              <a:defRPr lang="en-US" sz="6000"/>
            </a:lvl1pPr>
          </a:lstStyle>
          <a:p>
            <a:pPr lvl="0"/>
            <a:r>
              <a:rPr lang="en-US"/>
              <a:t>Click to edit Master title style</a:t>
            </a:r>
          </a:p>
        </p:txBody>
      </p:sp>
      <p:sp>
        <p:nvSpPr>
          <p:cNvPr id="3" name="Text Placeholder 2"/>
          <p:cNvSpPr txBox="1">
            <a:spLocks noGrp="1"/>
          </p:cNvSpPr>
          <p:nvPr>
            <p:ph type="body" idx="1"/>
          </p:nvPr>
        </p:nvSpPr>
        <p:spPr>
          <a:xfrm>
            <a:off x="687391" y="3794129"/>
            <a:ext cx="8694736" cy="1241426"/>
          </a:xfrm>
        </p:spPr>
        <p:txBody>
          <a:bodyPr/>
          <a:lstStyle>
            <a:lvl1pPr>
              <a:defRPr>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endParaRPr lang="es-AR"/>
          </a:p>
        </p:txBody>
      </p:sp>
      <p:sp>
        <p:nvSpPr>
          <p:cNvPr id="5" name="Footer Placeholder 4"/>
          <p:cNvSpPr txBox="1">
            <a:spLocks noGrp="1"/>
          </p:cNvSpPr>
          <p:nvPr>
            <p:ph type="ftr" sz="quarter" idx="9"/>
          </p:nvPr>
        </p:nvSpPr>
        <p:spPr/>
        <p:txBody>
          <a:bodyPr/>
          <a:lstStyle>
            <a:lvl1pPr>
              <a:defRPr/>
            </a:lvl1pPr>
          </a:lstStyle>
          <a:p>
            <a:pPr lvl="0"/>
            <a:endParaRPr lang="es-AR"/>
          </a:p>
        </p:txBody>
      </p:sp>
      <p:sp>
        <p:nvSpPr>
          <p:cNvPr id="6" name="Slide Number Placeholder 5"/>
          <p:cNvSpPr txBox="1">
            <a:spLocks noGrp="1"/>
          </p:cNvSpPr>
          <p:nvPr>
            <p:ph type="sldNum" sz="quarter" idx="8"/>
          </p:nvPr>
        </p:nvSpPr>
        <p:spPr/>
        <p:txBody>
          <a:bodyPr/>
          <a:lstStyle>
            <a:lvl1pPr>
              <a:defRPr/>
            </a:lvl1pPr>
          </a:lstStyle>
          <a:p>
            <a:pPr lvl="0"/>
            <a:fld id="{A5CAE47C-707A-4FDB-965B-8D39F81C5E5D}" type="slidenum">
              <a:t>‹Nº›</a:t>
            </a:fld>
            <a:endParaRPr lang="es-AR"/>
          </a:p>
        </p:txBody>
      </p:sp>
    </p:spTree>
    <p:extLst>
      <p:ext uri="{BB962C8B-B14F-4D97-AF65-F5344CB8AC3E}">
        <p14:creationId xmlns:p14="http://schemas.microsoft.com/office/powerpoint/2010/main" val="270223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Content Placeholder 2"/>
          <p:cNvSpPr txBox="1">
            <a:spLocks noGrp="1"/>
          </p:cNvSpPr>
          <p:nvPr>
            <p:ph idx="1"/>
          </p:nvPr>
        </p:nvSpPr>
        <p:spPr>
          <a:xfrm>
            <a:off x="3816348" y="3600450"/>
            <a:ext cx="2551111" cy="129540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6519864" y="3600450"/>
            <a:ext cx="2551111" cy="129540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7"/>
          </p:nvPr>
        </p:nvSpPr>
        <p:spPr/>
        <p:txBody>
          <a:bodyPr/>
          <a:lstStyle>
            <a:lvl1pPr>
              <a:defRPr/>
            </a:lvl1pPr>
          </a:lstStyle>
          <a:p>
            <a:pPr lvl="0"/>
            <a:endParaRPr lang="es-AR"/>
          </a:p>
        </p:txBody>
      </p:sp>
      <p:sp>
        <p:nvSpPr>
          <p:cNvPr id="6" name="Footer Placeholder 5"/>
          <p:cNvSpPr txBox="1">
            <a:spLocks noGrp="1"/>
          </p:cNvSpPr>
          <p:nvPr>
            <p:ph type="ftr" sz="quarter" idx="9"/>
          </p:nvPr>
        </p:nvSpPr>
        <p:spPr/>
        <p:txBody>
          <a:bodyPr/>
          <a:lstStyle>
            <a:lvl1pPr>
              <a:defRPr/>
            </a:lvl1pPr>
          </a:lstStyle>
          <a:p>
            <a:pPr lvl="0"/>
            <a:endParaRPr lang="es-AR"/>
          </a:p>
        </p:txBody>
      </p:sp>
      <p:sp>
        <p:nvSpPr>
          <p:cNvPr id="7" name="Slide Number Placeholder 6"/>
          <p:cNvSpPr txBox="1">
            <a:spLocks noGrp="1"/>
          </p:cNvSpPr>
          <p:nvPr>
            <p:ph type="sldNum" sz="quarter" idx="8"/>
          </p:nvPr>
        </p:nvSpPr>
        <p:spPr/>
        <p:txBody>
          <a:bodyPr/>
          <a:lstStyle>
            <a:lvl1pPr>
              <a:defRPr/>
            </a:lvl1pPr>
          </a:lstStyle>
          <a:p>
            <a:pPr lvl="0"/>
            <a:fld id="{F0B11949-D0D5-482E-A1A8-7814FE4F296E}" type="slidenum">
              <a:t>‹Nº›</a:t>
            </a:fld>
            <a:endParaRPr lang="es-AR"/>
          </a:p>
        </p:txBody>
      </p:sp>
    </p:spTree>
    <p:extLst>
      <p:ext uri="{BB962C8B-B14F-4D97-AF65-F5344CB8AC3E}">
        <p14:creationId xmlns:p14="http://schemas.microsoft.com/office/powerpoint/2010/main" val="967378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01623"/>
            <a:ext cx="8694736" cy="1096959"/>
          </a:xfrm>
        </p:spPr>
        <p:txBody>
          <a:bodyPr/>
          <a:lstStyle>
            <a:lvl1pPr>
              <a:defRPr lang="en-US"/>
            </a:lvl1pPr>
          </a:lstStyle>
          <a:p>
            <a:pPr lvl="0"/>
            <a:r>
              <a:rPr lang="en-US"/>
              <a:t>Click to edit Master title style</a:t>
            </a:r>
          </a:p>
        </p:txBody>
      </p:sp>
      <p:sp>
        <p:nvSpPr>
          <p:cNvPr id="3" name="Text Placeholder 2"/>
          <p:cNvSpPr txBox="1">
            <a:spLocks noGrp="1"/>
          </p:cNvSpPr>
          <p:nvPr>
            <p:ph type="body" idx="1"/>
          </p:nvPr>
        </p:nvSpPr>
        <p:spPr>
          <a:xfrm>
            <a:off x="693736" y="1390646"/>
            <a:ext cx="4265611" cy="681035"/>
          </a:xfrm>
        </p:spPr>
        <p:txBody>
          <a:bodyPr anchor="b"/>
          <a:lstStyle>
            <a:lvl1pPr>
              <a:defRPr b="1"/>
            </a:lvl1pPr>
          </a:lstStyle>
          <a:p>
            <a:pPr lvl="0"/>
            <a:r>
              <a:rPr lang="en-US"/>
              <a:t>Click to edit Master text styles</a:t>
            </a:r>
          </a:p>
        </p:txBody>
      </p:sp>
      <p:sp>
        <p:nvSpPr>
          <p:cNvPr id="4" name="Content Placeholder 3"/>
          <p:cNvSpPr txBox="1">
            <a:spLocks noGrp="1"/>
          </p:cNvSpPr>
          <p:nvPr>
            <p:ph idx="2"/>
          </p:nvPr>
        </p:nvSpPr>
        <p:spPr>
          <a:xfrm>
            <a:off x="693736" y="2071692"/>
            <a:ext cx="4265611" cy="304641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5103815" y="1390646"/>
            <a:ext cx="4284658" cy="681035"/>
          </a:xfrm>
        </p:spPr>
        <p:txBody>
          <a:bodyPr anchor="b"/>
          <a:lstStyle>
            <a:lvl1pPr>
              <a:defRPr b="1"/>
            </a:lvl1pPr>
          </a:lstStyle>
          <a:p>
            <a:pPr lvl="0"/>
            <a:r>
              <a:rPr lang="en-US"/>
              <a:t>Click to edit Master text styles</a:t>
            </a:r>
          </a:p>
        </p:txBody>
      </p:sp>
      <p:sp>
        <p:nvSpPr>
          <p:cNvPr id="6" name="Content Placeholder 5"/>
          <p:cNvSpPr txBox="1">
            <a:spLocks noGrp="1"/>
          </p:cNvSpPr>
          <p:nvPr>
            <p:ph idx="4"/>
          </p:nvPr>
        </p:nvSpPr>
        <p:spPr>
          <a:xfrm>
            <a:off x="5103815" y="2071692"/>
            <a:ext cx="4284658" cy="304641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txBox="1">
            <a:spLocks noGrp="1"/>
          </p:cNvSpPr>
          <p:nvPr>
            <p:ph type="dt" sz="half" idx="7"/>
          </p:nvPr>
        </p:nvSpPr>
        <p:spPr/>
        <p:txBody>
          <a:bodyPr/>
          <a:lstStyle>
            <a:lvl1pPr>
              <a:defRPr/>
            </a:lvl1pPr>
          </a:lstStyle>
          <a:p>
            <a:pPr lvl="0"/>
            <a:endParaRPr lang="es-AR"/>
          </a:p>
        </p:txBody>
      </p:sp>
      <p:sp>
        <p:nvSpPr>
          <p:cNvPr id="8" name="Footer Placeholder 7"/>
          <p:cNvSpPr txBox="1">
            <a:spLocks noGrp="1"/>
          </p:cNvSpPr>
          <p:nvPr>
            <p:ph type="ftr" sz="quarter" idx="9"/>
          </p:nvPr>
        </p:nvSpPr>
        <p:spPr/>
        <p:txBody>
          <a:bodyPr/>
          <a:lstStyle>
            <a:lvl1pPr>
              <a:defRPr/>
            </a:lvl1pPr>
          </a:lstStyle>
          <a:p>
            <a:pPr lvl="0"/>
            <a:endParaRPr lang="es-AR"/>
          </a:p>
        </p:txBody>
      </p:sp>
      <p:sp>
        <p:nvSpPr>
          <p:cNvPr id="9" name="Slide Number Placeholder 8"/>
          <p:cNvSpPr txBox="1">
            <a:spLocks noGrp="1"/>
          </p:cNvSpPr>
          <p:nvPr>
            <p:ph type="sldNum" sz="quarter" idx="8"/>
          </p:nvPr>
        </p:nvSpPr>
        <p:spPr/>
        <p:txBody>
          <a:bodyPr/>
          <a:lstStyle>
            <a:lvl1pPr>
              <a:defRPr/>
            </a:lvl1pPr>
          </a:lstStyle>
          <a:p>
            <a:pPr lvl="0"/>
            <a:fld id="{12A1C052-11E1-427F-8439-94B100C4BE73}" type="slidenum">
              <a:t>‹Nº›</a:t>
            </a:fld>
            <a:endParaRPr lang="es-AR"/>
          </a:p>
        </p:txBody>
      </p:sp>
    </p:spTree>
    <p:extLst>
      <p:ext uri="{BB962C8B-B14F-4D97-AF65-F5344CB8AC3E}">
        <p14:creationId xmlns:p14="http://schemas.microsoft.com/office/powerpoint/2010/main" val="4280167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a:lvl1pPr>
          </a:lstStyle>
          <a:p>
            <a:pPr lvl="0"/>
            <a:endParaRPr lang="es-AR"/>
          </a:p>
        </p:txBody>
      </p:sp>
      <p:sp>
        <p:nvSpPr>
          <p:cNvPr id="4" name="Footer Placeholder 3"/>
          <p:cNvSpPr txBox="1">
            <a:spLocks noGrp="1"/>
          </p:cNvSpPr>
          <p:nvPr>
            <p:ph type="ftr" sz="quarter" idx="9"/>
          </p:nvPr>
        </p:nvSpPr>
        <p:spPr/>
        <p:txBody>
          <a:bodyPr/>
          <a:lstStyle>
            <a:lvl1pPr>
              <a:defRPr/>
            </a:lvl1pPr>
          </a:lstStyle>
          <a:p>
            <a:pPr lvl="0"/>
            <a:endParaRPr lang="es-AR"/>
          </a:p>
        </p:txBody>
      </p:sp>
      <p:sp>
        <p:nvSpPr>
          <p:cNvPr id="5" name="Slide Number Placeholder 4"/>
          <p:cNvSpPr txBox="1">
            <a:spLocks noGrp="1"/>
          </p:cNvSpPr>
          <p:nvPr>
            <p:ph type="sldNum" sz="quarter" idx="8"/>
          </p:nvPr>
        </p:nvSpPr>
        <p:spPr/>
        <p:txBody>
          <a:bodyPr/>
          <a:lstStyle>
            <a:lvl1pPr>
              <a:defRPr/>
            </a:lvl1pPr>
          </a:lstStyle>
          <a:p>
            <a:pPr lvl="0"/>
            <a:fld id="{46621CDD-458F-4411-AE73-9503744E0075}" type="slidenum">
              <a:t>‹Nº›</a:t>
            </a:fld>
            <a:endParaRPr lang="es-AR"/>
          </a:p>
        </p:txBody>
      </p:sp>
    </p:spTree>
    <p:extLst>
      <p:ext uri="{BB962C8B-B14F-4D97-AF65-F5344CB8AC3E}">
        <p14:creationId xmlns:p14="http://schemas.microsoft.com/office/powerpoint/2010/main" val="2521039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endParaRPr lang="es-AR"/>
          </a:p>
        </p:txBody>
      </p:sp>
      <p:sp>
        <p:nvSpPr>
          <p:cNvPr id="3" name="Footer Placeholder 2"/>
          <p:cNvSpPr txBox="1">
            <a:spLocks noGrp="1"/>
          </p:cNvSpPr>
          <p:nvPr>
            <p:ph type="ftr" sz="quarter" idx="9"/>
          </p:nvPr>
        </p:nvSpPr>
        <p:spPr/>
        <p:txBody>
          <a:bodyPr/>
          <a:lstStyle>
            <a:lvl1pPr>
              <a:defRPr/>
            </a:lvl1pPr>
          </a:lstStyle>
          <a:p>
            <a:pPr lvl="0"/>
            <a:endParaRPr lang="es-AR"/>
          </a:p>
        </p:txBody>
      </p:sp>
      <p:sp>
        <p:nvSpPr>
          <p:cNvPr id="4" name="Slide Number Placeholder 3"/>
          <p:cNvSpPr txBox="1">
            <a:spLocks noGrp="1"/>
          </p:cNvSpPr>
          <p:nvPr>
            <p:ph type="sldNum" sz="quarter" idx="8"/>
          </p:nvPr>
        </p:nvSpPr>
        <p:spPr/>
        <p:txBody>
          <a:bodyPr/>
          <a:lstStyle>
            <a:lvl1pPr>
              <a:defRPr/>
            </a:lvl1pPr>
          </a:lstStyle>
          <a:p>
            <a:pPr lvl="0"/>
            <a:fld id="{D43FE4D6-E57F-4433-81AA-0FF15C5FC5CC}" type="slidenum">
              <a:t>‹Nº›</a:t>
            </a:fld>
            <a:endParaRPr lang="es-AR"/>
          </a:p>
        </p:txBody>
      </p:sp>
    </p:spTree>
    <p:extLst>
      <p:ext uri="{BB962C8B-B14F-4D97-AF65-F5344CB8AC3E}">
        <p14:creationId xmlns:p14="http://schemas.microsoft.com/office/powerpoint/2010/main" val="2359115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77820"/>
            <a:ext cx="3251204" cy="1323978"/>
          </a:xfrm>
        </p:spPr>
        <p:txBody>
          <a:bodyPr anchor="b"/>
          <a:lstStyle>
            <a:lvl1pPr>
              <a:defRPr lang="en-US" sz="3200"/>
            </a:lvl1pPr>
          </a:lstStyle>
          <a:p>
            <a:pPr lvl="0"/>
            <a:r>
              <a:rPr lang="en-US"/>
              <a:t>Click to edit Master title style</a:t>
            </a:r>
          </a:p>
        </p:txBody>
      </p:sp>
      <p:sp>
        <p:nvSpPr>
          <p:cNvPr id="3" name="Content Placeholder 2"/>
          <p:cNvSpPr txBox="1">
            <a:spLocks noGrp="1"/>
          </p:cNvSpPr>
          <p:nvPr>
            <p:ph idx="1"/>
          </p:nvPr>
        </p:nvSpPr>
        <p:spPr>
          <a:xfrm>
            <a:off x="4286249" y="815973"/>
            <a:ext cx="5102223" cy="4030666"/>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693736" y="1701798"/>
            <a:ext cx="3251204" cy="3151186"/>
          </a:xfrm>
        </p:spPr>
        <p:txBody>
          <a:bodyPr/>
          <a:lstStyle>
            <a:lvl1pPr>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s-AR"/>
          </a:p>
        </p:txBody>
      </p:sp>
      <p:sp>
        <p:nvSpPr>
          <p:cNvPr id="6" name="Footer Placeholder 5"/>
          <p:cNvSpPr txBox="1">
            <a:spLocks noGrp="1"/>
          </p:cNvSpPr>
          <p:nvPr>
            <p:ph type="ftr" sz="quarter" idx="9"/>
          </p:nvPr>
        </p:nvSpPr>
        <p:spPr/>
        <p:txBody>
          <a:bodyPr/>
          <a:lstStyle>
            <a:lvl1pPr>
              <a:defRPr/>
            </a:lvl1pPr>
          </a:lstStyle>
          <a:p>
            <a:pPr lvl="0"/>
            <a:endParaRPr lang="es-AR"/>
          </a:p>
        </p:txBody>
      </p:sp>
      <p:sp>
        <p:nvSpPr>
          <p:cNvPr id="7" name="Slide Number Placeholder 6"/>
          <p:cNvSpPr txBox="1">
            <a:spLocks noGrp="1"/>
          </p:cNvSpPr>
          <p:nvPr>
            <p:ph type="sldNum" sz="quarter" idx="8"/>
          </p:nvPr>
        </p:nvSpPr>
        <p:spPr/>
        <p:txBody>
          <a:bodyPr/>
          <a:lstStyle>
            <a:lvl1pPr>
              <a:defRPr/>
            </a:lvl1pPr>
          </a:lstStyle>
          <a:p>
            <a:pPr lvl="0"/>
            <a:fld id="{6654536A-88A0-4260-91DA-142C41671E80}" type="slidenum">
              <a:t>‹Nº›</a:t>
            </a:fld>
            <a:endParaRPr lang="es-AR"/>
          </a:p>
        </p:txBody>
      </p:sp>
    </p:spTree>
    <p:extLst>
      <p:ext uri="{BB962C8B-B14F-4D97-AF65-F5344CB8AC3E}">
        <p14:creationId xmlns:p14="http://schemas.microsoft.com/office/powerpoint/2010/main" val="44777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77820"/>
            <a:ext cx="3251204" cy="1323978"/>
          </a:xfrm>
        </p:spPr>
        <p:txBody>
          <a:bodyPr anchor="b"/>
          <a:lstStyle>
            <a:lvl1pPr>
              <a:defRPr lang="en-US" sz="3200"/>
            </a:lvl1pPr>
          </a:lstStyle>
          <a:p>
            <a:pPr lvl="0"/>
            <a:r>
              <a:rPr lang="en-US"/>
              <a:t>Click to edit Master title style</a:t>
            </a:r>
          </a:p>
        </p:txBody>
      </p:sp>
      <p:sp>
        <p:nvSpPr>
          <p:cNvPr id="3" name="Picture Placeholder 2"/>
          <p:cNvSpPr txBox="1">
            <a:spLocks noGrp="1"/>
          </p:cNvSpPr>
          <p:nvPr>
            <p:ph type="pic" idx="1"/>
          </p:nvPr>
        </p:nvSpPr>
        <p:spPr>
          <a:xfrm>
            <a:off x="4286249" y="815973"/>
            <a:ext cx="5102223" cy="4030666"/>
          </a:xfrm>
        </p:spPr>
        <p:txBody>
          <a:bodyPr/>
          <a:lstStyle>
            <a:lvl1pPr>
              <a:defRPr sz="3200"/>
            </a:lvl1pPr>
          </a:lstStyle>
          <a:p>
            <a:pPr lvl="0"/>
            <a:endParaRPr lang="en-US"/>
          </a:p>
        </p:txBody>
      </p:sp>
      <p:sp>
        <p:nvSpPr>
          <p:cNvPr id="4" name="Text Placeholder 3"/>
          <p:cNvSpPr txBox="1">
            <a:spLocks noGrp="1"/>
          </p:cNvSpPr>
          <p:nvPr>
            <p:ph type="body" idx="2"/>
          </p:nvPr>
        </p:nvSpPr>
        <p:spPr>
          <a:xfrm>
            <a:off x="693736" y="1701798"/>
            <a:ext cx="3251204" cy="3151186"/>
          </a:xfrm>
        </p:spPr>
        <p:txBody>
          <a:bodyPr/>
          <a:lstStyle>
            <a:lvl1pPr>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s-AR"/>
          </a:p>
        </p:txBody>
      </p:sp>
      <p:sp>
        <p:nvSpPr>
          <p:cNvPr id="6" name="Footer Placeholder 5"/>
          <p:cNvSpPr txBox="1">
            <a:spLocks noGrp="1"/>
          </p:cNvSpPr>
          <p:nvPr>
            <p:ph type="ftr" sz="quarter" idx="9"/>
          </p:nvPr>
        </p:nvSpPr>
        <p:spPr/>
        <p:txBody>
          <a:bodyPr/>
          <a:lstStyle>
            <a:lvl1pPr>
              <a:defRPr/>
            </a:lvl1pPr>
          </a:lstStyle>
          <a:p>
            <a:pPr lvl="0"/>
            <a:endParaRPr lang="es-AR"/>
          </a:p>
        </p:txBody>
      </p:sp>
      <p:sp>
        <p:nvSpPr>
          <p:cNvPr id="7" name="Slide Number Placeholder 6"/>
          <p:cNvSpPr txBox="1">
            <a:spLocks noGrp="1"/>
          </p:cNvSpPr>
          <p:nvPr>
            <p:ph type="sldNum" sz="quarter" idx="8"/>
          </p:nvPr>
        </p:nvSpPr>
        <p:spPr/>
        <p:txBody>
          <a:bodyPr/>
          <a:lstStyle>
            <a:lvl1pPr>
              <a:defRPr/>
            </a:lvl1pPr>
          </a:lstStyle>
          <a:p>
            <a:pPr lvl="0"/>
            <a:fld id="{F6088261-7F50-467F-B347-785CF1B30AFB}" type="slidenum">
              <a:t>‹Nº›</a:t>
            </a:fld>
            <a:endParaRPr lang="es-AR"/>
          </a:p>
        </p:txBody>
      </p:sp>
    </p:spTree>
    <p:extLst>
      <p:ext uri="{BB962C8B-B14F-4D97-AF65-F5344CB8AC3E}">
        <p14:creationId xmlns:p14="http://schemas.microsoft.com/office/powerpoint/2010/main" val="3553463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
        <p:nvSpPr>
          <p:cNvPr id="5" name="Footer Placeholder 4"/>
          <p:cNvSpPr txBox="1">
            <a:spLocks noGrp="1"/>
          </p:cNvSpPr>
          <p:nvPr>
            <p:ph type="ftr" sz="quarter" idx="9"/>
          </p:nvPr>
        </p:nvSpPr>
        <p:spPr/>
        <p:txBody>
          <a:bodyPr/>
          <a:lstStyle>
            <a:lvl1pPr>
              <a:defRPr/>
            </a:lvl1pPr>
          </a:lstStyle>
          <a:p>
            <a:pPr lvl="0"/>
            <a:endParaRPr lang="es-AR"/>
          </a:p>
        </p:txBody>
      </p:sp>
      <p:sp>
        <p:nvSpPr>
          <p:cNvPr id="6" name="Slide Number Placeholder 5"/>
          <p:cNvSpPr txBox="1">
            <a:spLocks noGrp="1"/>
          </p:cNvSpPr>
          <p:nvPr>
            <p:ph type="sldNum" sz="quarter" idx="8"/>
          </p:nvPr>
        </p:nvSpPr>
        <p:spPr/>
        <p:txBody>
          <a:bodyPr/>
          <a:lstStyle>
            <a:lvl1pPr>
              <a:defRPr/>
            </a:lvl1pPr>
          </a:lstStyle>
          <a:p>
            <a:pPr lvl="0"/>
            <a:fld id="{D6F12E9A-DC43-4BD1-82FC-A5133542D662}" type="slidenum">
              <a:t>‹Nº›</a:t>
            </a:fld>
            <a:endParaRPr lang="es-AR"/>
          </a:p>
        </p:txBody>
      </p:sp>
    </p:spTree>
    <p:extLst>
      <p:ext uri="{BB962C8B-B14F-4D97-AF65-F5344CB8AC3E}">
        <p14:creationId xmlns:p14="http://schemas.microsoft.com/office/powerpoint/2010/main" val="2370083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804022" y="647696"/>
            <a:ext cx="2266953" cy="4248146"/>
          </a:xfrm>
        </p:spPr>
        <p:txBody>
          <a:bodyPr vert="eaVert"/>
          <a:lstStyle>
            <a:lvl1pPr>
              <a:defRPr lang="en-US"/>
            </a:lvl1pPr>
          </a:lstStyle>
          <a:p>
            <a:pPr lvl="0"/>
            <a:r>
              <a:rPr lang="en-US"/>
              <a:t>Click to edit Master title style</a:t>
            </a:r>
          </a:p>
        </p:txBody>
      </p:sp>
      <p:sp>
        <p:nvSpPr>
          <p:cNvPr id="3" name="Vertical Text Placeholder 2"/>
          <p:cNvSpPr txBox="1">
            <a:spLocks noGrp="1"/>
          </p:cNvSpPr>
          <p:nvPr>
            <p:ph type="body" orient="vert" idx="1"/>
          </p:nvPr>
        </p:nvSpPr>
        <p:spPr>
          <a:xfrm>
            <a:off x="0" y="647696"/>
            <a:ext cx="6651629" cy="4248146"/>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
        <p:nvSpPr>
          <p:cNvPr id="5" name="Footer Placeholder 4"/>
          <p:cNvSpPr txBox="1">
            <a:spLocks noGrp="1"/>
          </p:cNvSpPr>
          <p:nvPr>
            <p:ph type="ftr" sz="quarter" idx="9"/>
          </p:nvPr>
        </p:nvSpPr>
        <p:spPr/>
        <p:txBody>
          <a:bodyPr/>
          <a:lstStyle>
            <a:lvl1pPr>
              <a:defRPr/>
            </a:lvl1pPr>
          </a:lstStyle>
          <a:p>
            <a:pPr lvl="0"/>
            <a:endParaRPr lang="es-AR"/>
          </a:p>
        </p:txBody>
      </p:sp>
      <p:sp>
        <p:nvSpPr>
          <p:cNvPr id="6" name="Slide Number Placeholder 5"/>
          <p:cNvSpPr txBox="1">
            <a:spLocks noGrp="1"/>
          </p:cNvSpPr>
          <p:nvPr>
            <p:ph type="sldNum" sz="quarter" idx="8"/>
          </p:nvPr>
        </p:nvSpPr>
        <p:spPr/>
        <p:txBody>
          <a:bodyPr/>
          <a:lstStyle>
            <a:lvl1pPr>
              <a:defRPr/>
            </a:lvl1pPr>
          </a:lstStyle>
          <a:p>
            <a:pPr lvl="0"/>
            <a:fld id="{B410D546-1096-4243-8652-CE0B7D220198}" type="slidenum">
              <a:t>‹Nº›</a:t>
            </a:fld>
            <a:endParaRPr lang="es-AR"/>
          </a:p>
        </p:txBody>
      </p:sp>
    </p:spTree>
    <p:extLst>
      <p:ext uri="{BB962C8B-B14F-4D97-AF65-F5344CB8AC3E}">
        <p14:creationId xmlns:p14="http://schemas.microsoft.com/office/powerpoint/2010/main" val="151903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260472" y="928692"/>
            <a:ext cx="7559673" cy="1973266"/>
          </a:xfrm>
        </p:spPr>
        <p:txBody>
          <a:bodyPr anchor="b" anchorCtr="1"/>
          <a:lstStyle>
            <a:lvl1pPr algn="ctr">
              <a:defRPr lang="en-US" sz="6000"/>
            </a:lvl1pPr>
          </a:lstStyle>
          <a:p>
            <a:pPr lvl="0"/>
            <a:r>
              <a:rPr lang="en-US"/>
              <a:t>Click to edit Master title style</a:t>
            </a:r>
          </a:p>
        </p:txBody>
      </p:sp>
      <p:sp>
        <p:nvSpPr>
          <p:cNvPr id="3" name="Subtitle 2"/>
          <p:cNvSpPr txBox="1">
            <a:spLocks noGrp="1"/>
          </p:cNvSpPr>
          <p:nvPr>
            <p:ph type="subTitle" idx="1"/>
          </p:nvPr>
        </p:nvSpPr>
        <p:spPr>
          <a:xfrm>
            <a:off x="1260472" y="2978145"/>
            <a:ext cx="7559673" cy="1370008"/>
          </a:xfrm>
        </p:spPr>
        <p:txBody>
          <a:bodyPr anchorCtr="1"/>
          <a:lstStyle>
            <a:lvl1pPr algn="ctr">
              <a:defRPr sz="2400"/>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770339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3811612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687391" y="1414467"/>
            <a:ext cx="8694736" cy="2357432"/>
          </a:xfrm>
        </p:spPr>
        <p:txBody>
          <a:bodyPr anchor="b"/>
          <a:lstStyle>
            <a:lvl1pPr>
              <a:defRPr lang="en-US" sz="6000"/>
            </a:lvl1pPr>
          </a:lstStyle>
          <a:p>
            <a:pPr lvl="0"/>
            <a:r>
              <a:rPr lang="en-US"/>
              <a:t>Click to edit Master title style</a:t>
            </a:r>
          </a:p>
        </p:txBody>
      </p:sp>
      <p:sp>
        <p:nvSpPr>
          <p:cNvPr id="3" name="Text Placeholder 2"/>
          <p:cNvSpPr txBox="1">
            <a:spLocks noGrp="1"/>
          </p:cNvSpPr>
          <p:nvPr>
            <p:ph type="body" idx="1"/>
          </p:nvPr>
        </p:nvSpPr>
        <p:spPr>
          <a:xfrm>
            <a:off x="687391" y="3794129"/>
            <a:ext cx="8694736" cy="1241426"/>
          </a:xfrm>
        </p:spPr>
        <p:txBody>
          <a:bodyPr/>
          <a:lstStyle>
            <a:lvl1pPr>
              <a:defRPr sz="24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2487372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Content Placeholder 2"/>
          <p:cNvSpPr txBox="1">
            <a:spLocks noGrp="1"/>
          </p:cNvSpPr>
          <p:nvPr>
            <p:ph idx="1"/>
          </p:nvPr>
        </p:nvSpPr>
        <p:spPr>
          <a:xfrm>
            <a:off x="503240" y="1655758"/>
            <a:ext cx="4459291" cy="295909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5114925" y="1655758"/>
            <a:ext cx="4460872" cy="295909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321836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01623"/>
            <a:ext cx="8694736" cy="1096959"/>
          </a:xfrm>
        </p:spPr>
        <p:txBody>
          <a:bodyPr/>
          <a:lstStyle>
            <a:lvl1pPr>
              <a:defRPr lang="en-US"/>
            </a:lvl1pPr>
          </a:lstStyle>
          <a:p>
            <a:pPr lvl="0"/>
            <a:r>
              <a:rPr lang="en-US"/>
              <a:t>Click to edit Master title style</a:t>
            </a:r>
          </a:p>
        </p:txBody>
      </p:sp>
      <p:sp>
        <p:nvSpPr>
          <p:cNvPr id="3" name="Text Placeholder 2"/>
          <p:cNvSpPr txBox="1">
            <a:spLocks noGrp="1"/>
          </p:cNvSpPr>
          <p:nvPr>
            <p:ph type="body" idx="1"/>
          </p:nvPr>
        </p:nvSpPr>
        <p:spPr>
          <a:xfrm>
            <a:off x="693736" y="1390646"/>
            <a:ext cx="4265611" cy="681035"/>
          </a:xfrm>
        </p:spPr>
        <p:txBody>
          <a:bodyPr anchor="b"/>
          <a:lstStyle>
            <a:lvl1pPr>
              <a:defRPr sz="2400" b="1"/>
            </a:lvl1pPr>
          </a:lstStyle>
          <a:p>
            <a:pPr lvl="0"/>
            <a:r>
              <a:rPr lang="en-US"/>
              <a:t>Click to edit Master text styles</a:t>
            </a:r>
          </a:p>
        </p:txBody>
      </p:sp>
      <p:sp>
        <p:nvSpPr>
          <p:cNvPr id="4" name="Content Placeholder 3"/>
          <p:cNvSpPr txBox="1">
            <a:spLocks noGrp="1"/>
          </p:cNvSpPr>
          <p:nvPr>
            <p:ph idx="2"/>
          </p:nvPr>
        </p:nvSpPr>
        <p:spPr>
          <a:xfrm>
            <a:off x="693736" y="2071692"/>
            <a:ext cx="4265611" cy="304641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5103815" y="1390646"/>
            <a:ext cx="4284658" cy="681035"/>
          </a:xfrm>
        </p:spPr>
        <p:txBody>
          <a:bodyPr anchor="b"/>
          <a:lstStyle>
            <a:lvl1pPr>
              <a:defRPr sz="2400" b="1"/>
            </a:lvl1pPr>
          </a:lstStyle>
          <a:p>
            <a:pPr lvl="0"/>
            <a:r>
              <a:rPr lang="en-US"/>
              <a:t>Click to edit Master text styles</a:t>
            </a:r>
          </a:p>
        </p:txBody>
      </p:sp>
      <p:sp>
        <p:nvSpPr>
          <p:cNvPr id="6" name="Content Placeholder 5"/>
          <p:cNvSpPr txBox="1">
            <a:spLocks noGrp="1"/>
          </p:cNvSpPr>
          <p:nvPr>
            <p:ph idx="4"/>
          </p:nvPr>
        </p:nvSpPr>
        <p:spPr>
          <a:xfrm>
            <a:off x="5103815" y="2071692"/>
            <a:ext cx="4284658" cy="304641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1865578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2272006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2165749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77820"/>
            <a:ext cx="3251204" cy="1323978"/>
          </a:xfrm>
        </p:spPr>
        <p:txBody>
          <a:bodyPr anchor="b"/>
          <a:lstStyle>
            <a:lvl1pPr>
              <a:defRPr lang="en-US" sz="3200"/>
            </a:lvl1pPr>
          </a:lstStyle>
          <a:p>
            <a:pPr lvl="0"/>
            <a:r>
              <a:rPr lang="en-US"/>
              <a:t>Click to edit Master title style</a:t>
            </a:r>
          </a:p>
        </p:txBody>
      </p:sp>
      <p:sp>
        <p:nvSpPr>
          <p:cNvPr id="3" name="Content Placeholder 2"/>
          <p:cNvSpPr txBox="1">
            <a:spLocks noGrp="1"/>
          </p:cNvSpPr>
          <p:nvPr>
            <p:ph idx="1"/>
          </p:nvPr>
        </p:nvSpPr>
        <p:spPr>
          <a:xfrm>
            <a:off x="4286249" y="815973"/>
            <a:ext cx="5102223" cy="4030666"/>
          </a:xfrm>
        </p:spPr>
        <p:txBody>
          <a:bodyPr/>
          <a:lstStyle>
            <a:lvl1pPr>
              <a:defRPr/>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693736" y="1701798"/>
            <a:ext cx="3251204" cy="3151186"/>
          </a:xfrm>
        </p:spPr>
        <p:txBody>
          <a:bodyPr/>
          <a:lstStyle>
            <a:lvl1pPr>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1785007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36" y="377820"/>
            <a:ext cx="3251204" cy="1323978"/>
          </a:xfrm>
        </p:spPr>
        <p:txBody>
          <a:bodyPr anchor="b"/>
          <a:lstStyle>
            <a:lvl1pPr>
              <a:defRPr lang="en-US" sz="3200"/>
            </a:lvl1pPr>
          </a:lstStyle>
          <a:p>
            <a:pPr lvl="0"/>
            <a:r>
              <a:rPr lang="en-US"/>
              <a:t>Click to edit Master title style</a:t>
            </a:r>
          </a:p>
        </p:txBody>
      </p:sp>
      <p:sp>
        <p:nvSpPr>
          <p:cNvPr id="3" name="Picture Placeholder 2"/>
          <p:cNvSpPr txBox="1">
            <a:spLocks noGrp="1"/>
          </p:cNvSpPr>
          <p:nvPr>
            <p:ph type="pic" idx="1"/>
          </p:nvPr>
        </p:nvSpPr>
        <p:spPr>
          <a:xfrm>
            <a:off x="4286249" y="815973"/>
            <a:ext cx="5102223" cy="4030666"/>
          </a:xfrm>
        </p:spPr>
        <p:txBody>
          <a:bodyPr/>
          <a:lstStyle>
            <a:lvl1pPr>
              <a:defRPr/>
            </a:lvl1pPr>
          </a:lstStyle>
          <a:p>
            <a:pPr lvl="0"/>
            <a:endParaRPr lang="en-US"/>
          </a:p>
        </p:txBody>
      </p:sp>
      <p:sp>
        <p:nvSpPr>
          <p:cNvPr id="4" name="Text Placeholder 3"/>
          <p:cNvSpPr txBox="1">
            <a:spLocks noGrp="1"/>
          </p:cNvSpPr>
          <p:nvPr>
            <p:ph type="body" idx="2"/>
          </p:nvPr>
        </p:nvSpPr>
        <p:spPr>
          <a:xfrm>
            <a:off x="693736" y="1701798"/>
            <a:ext cx="3251204" cy="3151186"/>
          </a:xfrm>
        </p:spPr>
        <p:txBody>
          <a:bodyPr/>
          <a:lstStyle>
            <a:lvl1pPr>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6877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425177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7308854" y="565154"/>
            <a:ext cx="2266953" cy="4049713"/>
          </a:xfrm>
        </p:spPr>
        <p:txBody>
          <a:bodyPr vert="eaVert"/>
          <a:lstStyle>
            <a:lvl1pPr>
              <a:defRPr lang="en-US"/>
            </a:lvl1pPr>
          </a:lstStyle>
          <a:p>
            <a:pPr lvl="0"/>
            <a:r>
              <a:rPr lang="en-US"/>
              <a:t>Click to edit Master title style</a:t>
            </a:r>
          </a:p>
        </p:txBody>
      </p:sp>
      <p:sp>
        <p:nvSpPr>
          <p:cNvPr id="3" name="Vertical Text Placeholder 2"/>
          <p:cNvSpPr txBox="1">
            <a:spLocks noGrp="1"/>
          </p:cNvSpPr>
          <p:nvPr>
            <p:ph type="body" orient="vert" idx="1"/>
          </p:nvPr>
        </p:nvSpPr>
        <p:spPr>
          <a:xfrm>
            <a:off x="503240" y="565154"/>
            <a:ext cx="6653210" cy="4049713"/>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s-AR"/>
          </a:p>
        </p:txBody>
      </p:sp>
    </p:spTree>
    <p:extLst>
      <p:ext uri="{BB962C8B-B14F-4D97-AF65-F5344CB8AC3E}">
        <p14:creationId xmlns:p14="http://schemas.microsoft.com/office/powerpoint/2010/main" val="3491339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lum bright="-50000"/>
            <a:alphaModFix/>
          </a:blip>
          <a:srcRect/>
          <a:stretch>
            <a:fillRect/>
          </a:stretch>
        </p:blipFill>
        <p:spPr>
          <a:xfrm>
            <a:off x="0" y="5104802"/>
            <a:ext cx="10079998" cy="581037"/>
          </a:xfrm>
          <a:prstGeom prst="rect">
            <a:avLst/>
          </a:prstGeom>
          <a:noFill/>
          <a:ln cap="flat">
            <a:noFill/>
          </a:ln>
        </p:spPr>
      </p:pic>
      <p:sp>
        <p:nvSpPr>
          <p:cNvPr id="3" name="Title Placeholder 2"/>
          <p:cNvSpPr txBox="1">
            <a:spLocks noGrp="1"/>
          </p:cNvSpPr>
          <p:nvPr>
            <p:ph type="title"/>
          </p:nvPr>
        </p:nvSpPr>
        <p:spPr>
          <a:xfrm>
            <a:off x="0" y="647998"/>
            <a:ext cx="9071643" cy="2736003"/>
          </a:xfrm>
          <a:prstGeom prst="rect">
            <a:avLst/>
          </a:prstGeom>
          <a:solidFill>
            <a:srgbClr val="C7243A"/>
          </a:solidFill>
          <a:ln>
            <a:noFill/>
          </a:ln>
        </p:spPr>
        <p:txBody>
          <a:bodyPr vert="horz" wrap="square" lIns="71999" tIns="0" rIns="0" bIns="0" anchor="ctr" anchorCtr="0" compatLnSpc="1">
            <a:noAutofit/>
          </a:bodyPr>
          <a:lstStyle/>
          <a:p>
            <a:pPr lvl="0"/>
            <a:endParaRPr lang="es-AR"/>
          </a:p>
        </p:txBody>
      </p:sp>
      <p:sp>
        <p:nvSpPr>
          <p:cNvPr id="4" name="Text Placeholder 3"/>
          <p:cNvSpPr txBox="1">
            <a:spLocks noGrp="1"/>
          </p:cNvSpPr>
          <p:nvPr>
            <p:ph type="body" idx="1"/>
          </p:nvPr>
        </p:nvSpPr>
        <p:spPr>
          <a:xfrm>
            <a:off x="3816001" y="3600001"/>
            <a:ext cx="5255642" cy="1295997"/>
          </a:xfrm>
          <a:prstGeom prst="rect">
            <a:avLst/>
          </a:prstGeom>
          <a:noFill/>
          <a:ln>
            <a:noFill/>
          </a:ln>
        </p:spPr>
        <p:txBody>
          <a:bodyPr vert="horz" wrap="square" lIns="0" tIns="0" rIns="0" bIns="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5" name="Date Placeholder 4"/>
          <p:cNvSpPr txBox="1">
            <a:spLocks noGrp="1"/>
          </p:cNvSpPr>
          <p:nvPr>
            <p:ph type="dt" sz="half" idx="2"/>
          </p:nvPr>
        </p:nvSpPr>
        <p:spPr>
          <a:xfrm>
            <a:off x="1727996" y="5284079"/>
            <a:ext cx="2348279" cy="39096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es-AR" sz="1400" b="0" i="0" u="none" strike="noStrike" kern="1200" cap="none" spc="0" baseline="0">
                <a:solidFill>
                  <a:srgbClr val="FFFFFF"/>
                </a:solidFill>
                <a:uFillTx/>
                <a:latin typeface="Liberation Sans" pitchFamily="18"/>
                <a:ea typeface="Segoe UI" pitchFamily="2"/>
                <a:cs typeface="Tahoma" pitchFamily="2"/>
              </a:defRPr>
            </a:lvl1pPr>
          </a:lstStyle>
          <a:p>
            <a:pPr lvl="0"/>
            <a:endParaRPr lang="es-AR"/>
          </a:p>
        </p:txBody>
      </p:sp>
      <p:sp>
        <p:nvSpPr>
          <p:cNvPr id="6" name="Footer Placeholder 5"/>
          <p:cNvSpPr txBox="1">
            <a:spLocks noGrp="1"/>
          </p:cNvSpPr>
          <p:nvPr>
            <p:ph type="ftr" sz="quarter" idx="3"/>
          </p:nvPr>
        </p:nvSpPr>
        <p:spPr>
          <a:xfrm>
            <a:off x="4220998" y="5271836"/>
            <a:ext cx="3194995" cy="390960"/>
          </a:xfrm>
          <a:prstGeom prst="rect">
            <a:avLst/>
          </a:prstGeom>
          <a:noFill/>
          <a:ln>
            <a:noFill/>
          </a:ln>
        </p:spPr>
        <p:txBody>
          <a:bodyPr vert="horz" wrap="square" lIns="0" tIns="0" rIns="0" bIns="0" anchor="t" anchorCtr="1" compatLnSpc="1">
            <a:noAutofit/>
          </a:bodyPr>
          <a:lstStyle>
            <a:lvl1pPr marL="0" marR="0" lvl="0" indent="0" algn="ctr" defTabSz="914400" rtl="0" fontAlgn="auto" hangingPunct="0">
              <a:lnSpc>
                <a:spcPct val="100000"/>
              </a:lnSpc>
              <a:spcBef>
                <a:spcPts val="0"/>
              </a:spcBef>
              <a:spcAft>
                <a:spcPts val="0"/>
              </a:spcAft>
              <a:buNone/>
              <a:tabLst/>
              <a:defRPr lang="es-AR" sz="1400" b="0" i="0" u="none" strike="noStrike" kern="1200" cap="none" spc="0" baseline="0">
                <a:solidFill>
                  <a:srgbClr val="FFFFFF"/>
                </a:solidFill>
                <a:uFillTx/>
                <a:latin typeface="Liberation Sans" pitchFamily="18"/>
                <a:ea typeface="Segoe UI" pitchFamily="2"/>
                <a:cs typeface="Tahoma" pitchFamily="2"/>
              </a:defRPr>
            </a:lvl1pPr>
          </a:lstStyle>
          <a:p>
            <a:pPr lvl="0"/>
            <a:endParaRPr lang="es-AR"/>
          </a:p>
        </p:txBody>
      </p:sp>
      <p:sp>
        <p:nvSpPr>
          <p:cNvPr id="7" name="Slide Number Placeholder 6"/>
          <p:cNvSpPr txBox="1">
            <a:spLocks noGrp="1"/>
          </p:cNvSpPr>
          <p:nvPr>
            <p:ph type="sldNum" sz="quarter" idx="4"/>
          </p:nvPr>
        </p:nvSpPr>
        <p:spPr>
          <a:xfrm>
            <a:off x="7632003" y="5271836"/>
            <a:ext cx="2348279" cy="390960"/>
          </a:xfrm>
          <a:prstGeom prst="rect">
            <a:avLst/>
          </a:prstGeom>
          <a:noFill/>
          <a:ln>
            <a:noFill/>
          </a:ln>
        </p:spPr>
        <p:txBody>
          <a:bodyPr vert="horz" wrap="square" lIns="0" tIns="0" rIns="0" bIns="0" anchor="t" anchorCtr="0" compatLnSpc="1">
            <a:noAutofit/>
          </a:bodyPr>
          <a:lstStyle>
            <a:lvl1pPr marL="0" marR="0" lvl="0" indent="0" algn="r" defTabSz="914400" rtl="0" fontAlgn="auto" hangingPunct="0">
              <a:lnSpc>
                <a:spcPct val="100000"/>
              </a:lnSpc>
              <a:spcBef>
                <a:spcPts val="0"/>
              </a:spcBef>
              <a:spcAft>
                <a:spcPts val="0"/>
              </a:spcAft>
              <a:buNone/>
              <a:tabLst/>
              <a:defRPr lang="es-AR" sz="1400" b="0" i="0" u="none" strike="noStrike" kern="1200" cap="none" spc="0" baseline="0">
                <a:solidFill>
                  <a:srgbClr val="FFFFFF"/>
                </a:solidFill>
                <a:uFillTx/>
                <a:latin typeface="Liberation Sans" pitchFamily="18"/>
                <a:ea typeface="Segoe UI" pitchFamily="2"/>
                <a:cs typeface="Tahoma" pitchFamily="2"/>
              </a:defRPr>
            </a:lvl1pPr>
          </a:lstStyle>
          <a:p>
            <a:pPr lvl="0"/>
            <a:fld id="{AFC0E366-77F3-479E-A775-F3F734179C47}" type="slidenum">
              <a:t>‹Nº›</a:t>
            </a:fld>
            <a:endParaRPr lang="es-AR"/>
          </a:p>
        </p:txBody>
      </p:sp>
      <p:pic>
        <p:nvPicPr>
          <p:cNvPr id="8" name="Picture 7"/>
          <p:cNvPicPr>
            <a:picLocks noChangeAspect="1"/>
          </p:cNvPicPr>
          <p:nvPr/>
        </p:nvPicPr>
        <p:blipFill>
          <a:blip r:embed="rId14">
            <a:lum bright="-50000"/>
            <a:alphaModFix/>
          </a:blip>
          <a:srcRect/>
          <a:stretch>
            <a:fillRect/>
          </a:stretch>
        </p:blipFill>
        <p:spPr>
          <a:xfrm>
            <a:off x="0" y="0"/>
            <a:ext cx="10079998" cy="323999"/>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FFFFFF"/>
          </a:solidFill>
          <a:uFillTx/>
          <a:latin typeface="Liberation Sans" pitchFamily="18"/>
        </a:defRPr>
      </a:lvl1pPr>
    </p:titleStyle>
    <p:bodyStyle>
      <a:lvl1pPr marL="0" marR="0" lvl="0" indent="0" defTabSz="914400" rtl="0" fontAlgn="auto" hangingPunct="0">
        <a:lnSpc>
          <a:spcPct val="100000"/>
        </a:lnSpc>
        <a:spcBef>
          <a:spcPts val="0"/>
        </a:spcBef>
        <a:spcAft>
          <a:spcPts val="1065"/>
        </a:spcAft>
        <a:buNone/>
        <a:tabLst/>
        <a:defRPr lang="en-US" sz="2400" b="0" i="0" u="none" strike="noStrike" kern="1200" cap="none" spc="0" baseline="0">
          <a:solidFill>
            <a:srgbClr val="000000"/>
          </a:solidFill>
          <a:uFillTx/>
          <a:latin typeface="Liberation Sans" pitchFamily="18"/>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ea typeface=""/>
          <a:cs typeface=""/>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ea typeface=""/>
          <a:cs typeface=""/>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ea typeface=""/>
          <a:cs typeface=""/>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ea typeface=""/>
          <a:cs typeface=""/>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lum bright="-50000"/>
            <a:alphaModFix/>
          </a:blip>
          <a:srcRect/>
          <a:stretch>
            <a:fillRect/>
          </a:stretch>
        </p:blipFill>
        <p:spPr>
          <a:xfrm>
            <a:off x="6117" y="0"/>
            <a:ext cx="10079998" cy="323999"/>
          </a:xfrm>
          <a:prstGeom prst="rect">
            <a:avLst/>
          </a:prstGeom>
          <a:noFill/>
          <a:ln cap="flat">
            <a:noFill/>
          </a:ln>
        </p:spPr>
      </p:pic>
      <p:pic>
        <p:nvPicPr>
          <p:cNvPr id="3" name="Picture 2"/>
          <p:cNvPicPr>
            <a:picLocks noChangeAspect="1"/>
          </p:cNvPicPr>
          <p:nvPr/>
        </p:nvPicPr>
        <p:blipFill>
          <a:blip r:embed="rId13">
            <a:lum bright="-50000"/>
            <a:alphaModFix/>
          </a:blip>
          <a:srcRect/>
          <a:stretch>
            <a:fillRect/>
          </a:stretch>
        </p:blipFill>
        <p:spPr>
          <a:xfrm>
            <a:off x="6117" y="5357158"/>
            <a:ext cx="10079998" cy="323999"/>
          </a:xfrm>
          <a:prstGeom prst="rect">
            <a:avLst/>
          </a:prstGeom>
          <a:noFill/>
          <a:ln cap="flat">
            <a:noFill/>
          </a:ln>
        </p:spPr>
      </p:pic>
      <p:sp>
        <p:nvSpPr>
          <p:cNvPr id="4" name="Title Placeholder 3"/>
          <p:cNvSpPr txBox="1">
            <a:spLocks noGrp="1"/>
          </p:cNvSpPr>
          <p:nvPr>
            <p:ph type="title"/>
          </p:nvPr>
        </p:nvSpPr>
        <p:spPr>
          <a:xfrm>
            <a:off x="503998" y="565556"/>
            <a:ext cx="9071643" cy="946440"/>
          </a:xfrm>
          <a:prstGeom prst="rect">
            <a:avLst/>
          </a:prstGeom>
          <a:noFill/>
          <a:ln>
            <a:noFill/>
          </a:ln>
        </p:spPr>
        <p:txBody>
          <a:bodyPr vert="horz" wrap="square" lIns="0" tIns="0" rIns="0" bIns="0" anchor="ctr" anchorCtr="0" compatLnSpc="1">
            <a:noAutofit/>
          </a:bodyPr>
          <a:lstStyle/>
          <a:p>
            <a:pPr lvl="0"/>
            <a:endParaRPr lang="es-AR"/>
          </a:p>
        </p:txBody>
      </p:sp>
      <p:sp>
        <p:nvSpPr>
          <p:cNvPr id="5" name="Text Placeholder 4"/>
          <p:cNvSpPr txBox="1">
            <a:spLocks noGrp="1"/>
          </p:cNvSpPr>
          <p:nvPr>
            <p:ph type="body" idx="1"/>
          </p:nvPr>
        </p:nvSpPr>
        <p:spPr>
          <a:xfrm>
            <a:off x="503998" y="1655996"/>
            <a:ext cx="9071643" cy="2958842"/>
          </a:xfrm>
          <a:prstGeom prst="rect">
            <a:avLst/>
          </a:prstGeom>
          <a:noFill/>
          <a:ln>
            <a:noFill/>
          </a:ln>
        </p:spPr>
        <p:txBody>
          <a:bodyPr vert="horz" wrap="square" lIns="0" tIns="0" rIns="0" bIns="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Date Placeholder 5"/>
          <p:cNvSpPr txBox="1">
            <a:spLocks noGrp="1"/>
          </p:cNvSpPr>
          <p:nvPr>
            <p:ph type="dt" sz="half" idx="2"/>
          </p:nvPr>
        </p:nvSpPr>
        <p:spPr>
          <a:xfrm>
            <a:off x="1007997" y="5400720"/>
            <a:ext cx="2240279" cy="390604"/>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es-AR" sz="1400" b="0" i="0" u="none" strike="noStrike" kern="1200" cap="none" spc="0" baseline="0">
                <a:solidFill>
                  <a:srgbClr val="000000"/>
                </a:solidFill>
                <a:uFillTx/>
                <a:latin typeface="Liberation Sans" pitchFamily="18"/>
                <a:ea typeface="Segoe UI" pitchFamily="2"/>
                <a:cs typeface="Tahoma" pitchFamily="2"/>
              </a:defRPr>
            </a:lvl1pPr>
          </a:lstStyle>
          <a:p>
            <a:pPr lvl="0"/>
            <a:endParaRPr lang="es-AR"/>
          </a:p>
        </p:txBody>
      </p:sp>
      <p:sp>
        <p:nvSpPr>
          <p:cNvPr id="7" name="TextBox 6"/>
          <p:cNvSpPr txBox="1"/>
          <p:nvPr/>
        </p:nvSpPr>
        <p:spPr>
          <a:xfrm>
            <a:off x="1728362" y="5400364"/>
            <a:ext cx="2348279" cy="390960"/>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s-AR" sz="1400" b="0" i="0" u="none" strike="noStrike" kern="1200" cap="none" spc="0" baseline="0">
              <a:solidFill>
                <a:srgbClr val="FFFFFF"/>
              </a:solidFill>
              <a:uFillTx/>
              <a:latin typeface="Liberation Sans" pitchFamily="18"/>
              <a:ea typeface="Segoe UI" pitchFamily="2"/>
              <a:cs typeface="Tahoma" pitchFamily="2"/>
            </a:endParaRPr>
          </a:p>
        </p:txBody>
      </p:sp>
      <p:sp>
        <p:nvSpPr>
          <p:cNvPr id="8" name="TextBox 7"/>
          <p:cNvSpPr txBox="1"/>
          <p:nvPr/>
        </p:nvSpPr>
        <p:spPr>
          <a:xfrm>
            <a:off x="4221364" y="5400364"/>
            <a:ext cx="3194995" cy="390960"/>
          </a:xfrm>
          <a:prstGeom prst="rect">
            <a:avLst/>
          </a:prstGeom>
          <a:noFill/>
          <a:ln cap="flat">
            <a:noFill/>
          </a:ln>
        </p:spPr>
        <p:txBody>
          <a:bodyPr vert="horz" wrap="square" lIns="0" tIns="0" rIns="0" bIns="0" anchor="t" anchorCtr="1" compatLnSpc="1">
            <a:no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s-AR" sz="1400" b="0" i="0" u="none" strike="noStrike" kern="1200" cap="none" spc="0" baseline="0">
              <a:solidFill>
                <a:srgbClr val="FFFFFF"/>
              </a:solidFill>
              <a:uFillTx/>
              <a:latin typeface="Liberation Sans" pitchFamily="18"/>
              <a:ea typeface="Segoe UI" pitchFamily="2"/>
              <a:cs typeface="Tahoma" pitchFamily="2"/>
            </a:endParaRPr>
          </a:p>
        </p:txBody>
      </p:sp>
      <p:sp>
        <p:nvSpPr>
          <p:cNvPr id="9" name="TextBox 8"/>
          <p:cNvSpPr txBox="1"/>
          <p:nvPr/>
        </p:nvSpPr>
        <p:spPr>
          <a:xfrm>
            <a:off x="7659718" y="5400364"/>
            <a:ext cx="2348279" cy="390960"/>
          </a:xfrm>
          <a:prstGeom prst="rect">
            <a:avLst/>
          </a:prstGeom>
          <a:noFill/>
          <a:ln cap="flat">
            <a:noFill/>
          </a:ln>
        </p:spPr>
        <p:txBody>
          <a:bodyPr vert="horz" wrap="square" lIns="0" tIns="0" rIns="0" bIns="0" anchor="t"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3C3A9B4-D207-4C04-94B3-7DD5B8DD08B6}" type="slidenum">
              <a:t>‹Nº›</a:t>
            </a:fld>
            <a:endParaRPr lang="es-AR" sz="1400" b="0" i="0" u="none" strike="noStrike" kern="1200" cap="none" spc="0" baseline="0">
              <a:solidFill>
                <a:srgbClr val="FFFFFF"/>
              </a:solidFill>
              <a:uFillTx/>
              <a:latin typeface="Liberation Sans" pitchFamily="18"/>
              <a:ea typeface="Segoe UI" pitchFamily="2"/>
              <a:cs typeface="Tahoma"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p:titleStyle>
    <p:bodyStyle>
      <a:lvl1pPr marL="0" marR="0" lvl="0" indent="0" defTabSz="914400" rtl="0" fontAlgn="auto" hangingPunct="0">
        <a:lnSpc>
          <a:spcPct val="100000"/>
        </a:lnSpc>
        <a:spcBef>
          <a:spcPts val="0"/>
        </a:spcBef>
        <a:spcAft>
          <a:spcPts val="1415"/>
        </a:spcAft>
        <a:buNone/>
        <a:tabLst/>
        <a:defRPr lang="en-US" sz="3200" b="0" i="0" u="none" strike="noStrike" kern="1200" cap="none" spc="0" baseline="0">
          <a:solidFill>
            <a:srgbClr val="000000"/>
          </a:solidFill>
          <a:uFillTx/>
          <a:latin typeface="Liberation Sans" pitchFamily="18"/>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ea typeface=""/>
          <a:cs typeface=""/>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ea typeface=""/>
          <a:cs typeface=""/>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ea typeface=""/>
          <a:cs typeface=""/>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ea typeface=""/>
          <a:cs typeface=""/>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2.gi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3" name="Subtitle 2"/>
          <p:cNvSpPr txBox="1">
            <a:spLocks noGrp="1"/>
          </p:cNvSpPr>
          <p:nvPr>
            <p:ph type="subTitle" idx="4294967295"/>
          </p:nvPr>
        </p:nvSpPr>
        <p:spPr>
          <a:xfrm>
            <a:off x="3816001" y="3600001"/>
            <a:ext cx="5255642" cy="1125949"/>
          </a:xfrm>
        </p:spPr>
        <p:txBody>
          <a:bodyPr anchorCtr="1">
            <a:spAutoFit/>
          </a:bodyPr>
          <a:lstStyle/>
          <a:p>
            <a:pPr lvl="0" algn="ctr"/>
            <a:r>
              <a:rPr lang="es-AR" sz="3200" dirty="0">
                <a:solidFill>
                  <a:schemeClr val="bg1"/>
                </a:solidFill>
                <a:cs typeface="Tahoma" pitchFamily="2"/>
              </a:rPr>
              <a:t>Dr. Koll Damián</a:t>
            </a:r>
          </a:p>
          <a:p>
            <a:pPr lvl="0" algn="ctr"/>
            <a:endParaRPr lang="es-AR" sz="3200" dirty="0">
              <a:cs typeface="Tahoma" pitchFamily="2"/>
            </a:endParaRPr>
          </a:p>
        </p:txBody>
      </p:sp>
      <p:sp>
        <p:nvSpPr>
          <p:cNvPr id="9" name="8 Rectángulo"/>
          <p:cNvSpPr/>
          <p:nvPr/>
        </p:nvSpPr>
        <p:spPr>
          <a:xfrm>
            <a:off x="462205" y="384657"/>
            <a:ext cx="6022695" cy="1708160"/>
          </a:xfrm>
          <a:prstGeom prst="rect">
            <a:avLst/>
          </a:prstGeom>
          <a:ln w="28575">
            <a:solidFill>
              <a:srgbClr val="FF388C"/>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500" b="1"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DERMATOLOGÍA. CURSO SUPERIOR INTENSIVO. Trienal. AMA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500" b="1"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Curso que se realiza desde agosto 2008</a:t>
            </a:r>
            <a: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
            </a:r>
            <a:b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Directora: Prof. Dra. Lidia Ester Valle </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Secretarias: Dras. Carolina Pereira y Miriam Góngora </a:t>
            </a:r>
            <a:r>
              <a:rPr kumimoji="0" lang="es-ES" sz="1500" b="0" i="0" u="none" strike="noStrike" kern="0" cap="none" spc="0" normalizeH="0" baseline="0" noProof="0" dirty="0" err="1" smtClean="0">
                <a:ln>
                  <a:noFill/>
                </a:ln>
                <a:solidFill>
                  <a:srgbClr val="000000"/>
                </a:solidFill>
                <a:effectLst/>
                <a:uLnTx/>
                <a:uFillTx/>
                <a:latin typeface="Times New Roman" pitchFamily="18" charset="0"/>
                <a:ea typeface="+mj-ea"/>
                <a:cs typeface="Times New Roman" pitchFamily="18" charset="0"/>
              </a:rPr>
              <a:t>Descarpontriez</a:t>
            </a:r>
            <a: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
            </a:r>
            <a:b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Fecha: 10/03 al 24/11/20</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Teóricos. Martes: 2° y 4°: 14:00 a 19:00 horas </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Prácticos. 20 horas/semana  </a:t>
            </a:r>
            <a:endParaRPr kumimoji="0" lang="es-AR" sz="1500" b="0" i="0" u="none" strike="noStrike" kern="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sp>
        <p:nvSpPr>
          <p:cNvPr id="10" name="9 Rectángulo"/>
          <p:cNvSpPr/>
          <p:nvPr/>
        </p:nvSpPr>
        <p:spPr>
          <a:xfrm>
            <a:off x="3372150" y="2223028"/>
            <a:ext cx="6276114" cy="1938992"/>
          </a:xfrm>
          <a:prstGeom prst="rect">
            <a:avLst/>
          </a:prstGeom>
          <a:ln w="28575">
            <a:solidFill>
              <a:srgbClr val="FF388C"/>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500" b="1"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DERMATOLOGÍA. CURSO SUPERIOR INTENSIVO. Trienal. MORÓN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500" b="1"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Curso que se realiza desde agosto 2004</a:t>
            </a:r>
            <a: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
            </a:r>
            <a:b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Directora: Prof. Dra. Lidia Ester Valle</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Coordinadoras: Dras. Mónica </a:t>
            </a:r>
            <a:r>
              <a:rPr kumimoji="0" lang="es-ES" sz="1500" b="0" i="0" u="none" strike="noStrike" kern="0" cap="none" spc="0" normalizeH="0" baseline="0" noProof="0" dirty="0" err="1" smtClean="0">
                <a:ln>
                  <a:noFill/>
                </a:ln>
                <a:solidFill>
                  <a:srgbClr val="000000"/>
                </a:solidFill>
                <a:effectLst/>
                <a:uLnTx/>
                <a:uFillTx/>
                <a:latin typeface="Times New Roman" pitchFamily="18" charset="0"/>
                <a:ea typeface="+mj-ea"/>
                <a:cs typeface="Times New Roman" pitchFamily="18" charset="0"/>
              </a:rPr>
              <a:t>Artecona</a:t>
            </a: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 Isabel Albornoz </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Secretaria: Dra. M Adriana </a:t>
            </a:r>
            <a:r>
              <a:rPr kumimoji="0" lang="es-ES" sz="1500" b="0" i="0" u="none" strike="noStrike" kern="0" cap="none" spc="0" normalizeH="0" baseline="0" noProof="0" dirty="0" err="1" smtClean="0">
                <a:ln>
                  <a:noFill/>
                </a:ln>
                <a:solidFill>
                  <a:srgbClr val="000000"/>
                </a:solidFill>
                <a:effectLst/>
                <a:uLnTx/>
                <a:uFillTx/>
                <a:latin typeface="Times New Roman" pitchFamily="18" charset="0"/>
                <a:ea typeface="+mj-ea"/>
                <a:cs typeface="Times New Roman" pitchFamily="18" charset="0"/>
              </a:rPr>
              <a:t>Ferrini</a:t>
            </a:r>
            <a: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
            </a:r>
            <a:br>
              <a:rPr kumimoji="0" lang="es-AR"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Fecha: 13/03 al 27/11/20</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Teóricos. Viernes: 2° y 4°: 14:00 a 19:00 horas </a:t>
            </a:r>
            <a:b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br>
            <a:r>
              <a:rPr kumimoji="0" lang="es-ES" sz="1500" b="0" i="0" u="none" strike="noStrike" kern="0" cap="none" spc="0" normalizeH="0" baseline="0" noProof="0" dirty="0" smtClean="0">
                <a:ln>
                  <a:noFill/>
                </a:ln>
                <a:solidFill>
                  <a:srgbClr val="000000"/>
                </a:solidFill>
                <a:effectLst/>
                <a:uLnTx/>
                <a:uFillTx/>
                <a:latin typeface="Times New Roman" pitchFamily="18" charset="0"/>
                <a:ea typeface="+mj-ea"/>
                <a:cs typeface="Times New Roman" pitchFamily="18" charset="0"/>
              </a:rPr>
              <a:t>Prácticos. 20 horas/semana.  </a:t>
            </a:r>
            <a:endParaRPr kumimoji="0" lang="es-AR" sz="1500" b="0" i="0" u="none" strike="noStrike" kern="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sp>
        <p:nvSpPr>
          <p:cNvPr id="11" name="10 Rectángulo"/>
          <p:cNvSpPr/>
          <p:nvPr/>
        </p:nvSpPr>
        <p:spPr>
          <a:xfrm>
            <a:off x="152073" y="4420874"/>
            <a:ext cx="3993665" cy="646331"/>
          </a:xfrm>
          <a:prstGeom prst="rect">
            <a:avLst/>
          </a:prstGeom>
          <a:ln w="19050">
            <a:solidFill>
              <a:srgbClr val="FF388C"/>
            </a:solidFill>
          </a:ln>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s-ES" sz="1200" b="1" i="0" u="none" strike="noStrike" kern="0" cap="none" spc="0" normalizeH="0" baseline="0" noProof="0" dirty="0">
                <a:ln>
                  <a:noFill/>
                </a:ln>
                <a:solidFill>
                  <a:srgbClr val="000000"/>
                </a:solidFill>
                <a:effectLst/>
                <a:uLnTx/>
                <a:uFillTx/>
                <a:latin typeface="Times New Roman" pitchFamily="18" charset="0"/>
                <a:ea typeface="Times New Roman" pitchFamily="18" charset="0"/>
                <a:cs typeface="Times New Roman" pitchFamily="18" charset="0"/>
              </a:rPr>
              <a:t>Sociedad de Dermatología de la Ciudad de Buenos Aires                                                                                                                                                          </a:t>
            </a:r>
            <a:endParaRPr kumimoji="0" lang="es-AR" sz="1200" b="1" i="0"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s-ES" sz="1200" b="1" i="0" u="none" strike="noStrike" kern="0" cap="none" spc="0" normalizeH="0" baseline="0" noProof="0" dirty="0">
                <a:ln>
                  <a:noFill/>
                </a:ln>
                <a:solidFill>
                  <a:srgbClr val="000000"/>
                </a:solidFill>
                <a:effectLst/>
                <a:uLnTx/>
                <a:uFillTx/>
                <a:latin typeface="Times New Roman" pitchFamily="18" charset="0"/>
                <a:ea typeface="Times New Roman" pitchFamily="18" charset="0"/>
                <a:cs typeface="Times New Roman" pitchFamily="18" charset="0"/>
              </a:rPr>
              <a:t>de la Asociación Médica Argentina (SDBA-AMA) </a:t>
            </a:r>
            <a:endParaRPr kumimoji="0" lang="es-ES" sz="1200" b="1" i="0" u="none" strike="noStrike" kern="0" cap="none" spc="0" normalizeH="0" baseline="0" noProof="0" dirty="0" smtClean="0">
              <a:ln>
                <a:noFill/>
              </a:ln>
              <a:solidFill>
                <a:srgbClr val="000000"/>
              </a:solidFill>
              <a:effectLst/>
              <a:uLnTx/>
              <a:uFillTx/>
              <a:latin typeface="Times New Roman" pitchFamily="18" charset="0"/>
              <a:ea typeface="Times New Roman" pitchFamily="18" charset="0"/>
              <a:cs typeface="Times New Roman" pitchFamily="18"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s-ES"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Fundada en el año 2010</a:t>
            </a:r>
            <a:endParaRPr kumimoji="0" lang="es-ES" sz="1200" b="1" i="0"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1990" y="4224619"/>
            <a:ext cx="4998262" cy="842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ndos de pantalla ID:5923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8" y="313900"/>
            <a:ext cx="10072707" cy="48040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txBox="1">
            <a:spLocks noGrp="1"/>
          </p:cNvSpPr>
          <p:nvPr>
            <p:ph type="title" idx="4294967295"/>
          </p:nvPr>
        </p:nvSpPr>
        <p:spPr>
          <a:xfrm>
            <a:off x="7918" y="1677445"/>
            <a:ext cx="9797998" cy="677108"/>
          </a:xfrm>
        </p:spPr>
        <p:txBody>
          <a:bodyPr wrap="square">
            <a:spAutoFit/>
          </a:bodyPr>
          <a:lstStyle/>
          <a:p>
            <a:pPr lvl="0"/>
            <a:r>
              <a:rPr lang="es-AR" dirty="0">
                <a:cs typeface="Tahoma" pitchFamily="2"/>
              </a:rPr>
              <a:t>PÚRPURAS</a:t>
            </a:r>
          </a:p>
        </p:txBody>
      </p:sp>
      <p:sp>
        <p:nvSpPr>
          <p:cNvPr id="3" name="Subtitle 2"/>
          <p:cNvSpPr txBox="1">
            <a:spLocks noGrp="1"/>
          </p:cNvSpPr>
          <p:nvPr>
            <p:ph type="subTitle" idx="4294967295"/>
          </p:nvPr>
        </p:nvSpPr>
        <p:spPr>
          <a:xfrm>
            <a:off x="3816001" y="3600001"/>
            <a:ext cx="5255642" cy="1390124"/>
          </a:xfrm>
        </p:spPr>
        <p:txBody>
          <a:bodyPr anchorCtr="1">
            <a:spAutoFit/>
          </a:bodyPr>
          <a:lstStyle/>
          <a:p>
            <a:pPr lvl="0" algn="ctr"/>
            <a:r>
              <a:rPr lang="es-AR" sz="2000" b="1" dirty="0">
                <a:solidFill>
                  <a:schemeClr val="bg1"/>
                </a:solidFill>
                <a:cs typeface="Tahoma" pitchFamily="2"/>
              </a:rPr>
              <a:t>Dr. </a:t>
            </a:r>
            <a:r>
              <a:rPr lang="es-AR" sz="2000" b="1" dirty="0" err="1">
                <a:solidFill>
                  <a:schemeClr val="bg1"/>
                </a:solidFill>
                <a:cs typeface="Tahoma" pitchFamily="2"/>
              </a:rPr>
              <a:t>Koll</a:t>
            </a:r>
            <a:r>
              <a:rPr lang="es-AR" sz="2000" b="1" dirty="0">
                <a:solidFill>
                  <a:schemeClr val="bg1"/>
                </a:solidFill>
                <a:cs typeface="Tahoma" pitchFamily="2"/>
              </a:rPr>
              <a:t> </a:t>
            </a:r>
            <a:r>
              <a:rPr lang="es-AR" sz="2000" b="1" dirty="0" smtClean="0">
                <a:solidFill>
                  <a:schemeClr val="bg1"/>
                </a:solidFill>
                <a:cs typeface="Tahoma" pitchFamily="2"/>
              </a:rPr>
              <a:t>Damián</a:t>
            </a:r>
          </a:p>
          <a:p>
            <a:pPr lvl="0" algn="ctr"/>
            <a:r>
              <a:rPr lang="es-AR" sz="2000" b="1" dirty="0" smtClean="0">
                <a:solidFill>
                  <a:schemeClr val="bg1"/>
                </a:solidFill>
                <a:cs typeface="Tahoma" pitchFamily="2"/>
              </a:rPr>
              <a:t>Prof. Dra. Lidia Ester Valle</a:t>
            </a:r>
            <a:endParaRPr lang="es-AR" sz="2000" b="1" dirty="0">
              <a:solidFill>
                <a:schemeClr val="bg1"/>
              </a:solidFill>
              <a:cs typeface="Tahoma" pitchFamily="2"/>
            </a:endParaRPr>
          </a:p>
          <a:p>
            <a:pPr lvl="0" algn="ctr"/>
            <a:endParaRPr lang="es-AR" sz="3200" dirty="0">
              <a:cs typeface="Tahoma" pitchFamily="2"/>
            </a:endParaRPr>
          </a:p>
        </p:txBody>
      </p:sp>
      <p:pic>
        <p:nvPicPr>
          <p:cNvPr id="4" name="Picture 5"/>
          <p:cNvPicPr>
            <a:picLocks noChangeAspect="1"/>
          </p:cNvPicPr>
          <p:nvPr/>
        </p:nvPicPr>
        <p:blipFill>
          <a:blip r:embed="rId4"/>
          <a:stretch>
            <a:fillRect/>
          </a:stretch>
        </p:blipFill>
        <p:spPr>
          <a:xfrm>
            <a:off x="7918" y="3384002"/>
            <a:ext cx="1354564" cy="1342074"/>
          </a:xfrm>
          <a:prstGeom prst="rect">
            <a:avLst/>
          </a:prstGeom>
          <a:noFill/>
          <a:ln cap="flat">
            <a:noFill/>
          </a:ln>
        </p:spPr>
      </p:pic>
      <p:pic>
        <p:nvPicPr>
          <p:cNvPr id="5" name="Picture 6"/>
          <p:cNvPicPr>
            <a:picLocks noChangeAspect="1"/>
          </p:cNvPicPr>
          <p:nvPr/>
        </p:nvPicPr>
        <p:blipFill>
          <a:blip r:embed="rId5"/>
          <a:stretch>
            <a:fillRect/>
          </a:stretch>
        </p:blipFill>
        <p:spPr>
          <a:xfrm>
            <a:off x="1362483" y="3384002"/>
            <a:ext cx="1229520" cy="1335161"/>
          </a:xfrm>
          <a:prstGeom prst="rect">
            <a:avLst/>
          </a:prstGeom>
          <a:noFill/>
          <a:ln cap="flat">
            <a:noFill/>
          </a:ln>
        </p:spPr>
      </p:pic>
      <p:pic>
        <p:nvPicPr>
          <p:cNvPr id="6" name="Picture 2" descr="Resultado de imagen para purpuras cutaneas"/>
          <p:cNvPicPr>
            <a:picLocks noChangeAspect="1"/>
          </p:cNvPicPr>
          <p:nvPr/>
        </p:nvPicPr>
        <p:blipFill>
          <a:blip r:embed="rId6"/>
          <a:srcRect/>
          <a:stretch>
            <a:fillRect/>
          </a:stretch>
        </p:blipFill>
        <p:spPr>
          <a:xfrm>
            <a:off x="2586480" y="3384002"/>
            <a:ext cx="2000295" cy="1335161"/>
          </a:xfrm>
          <a:prstGeom prst="rect">
            <a:avLst/>
          </a:prstGeom>
          <a:noFill/>
          <a:ln cap="flat">
            <a:noFill/>
          </a:ln>
        </p:spPr>
      </p:pic>
      <p:pic>
        <p:nvPicPr>
          <p:cNvPr id="7" name="Picture 4" descr="Púrpuras.png"/>
          <p:cNvPicPr>
            <a:picLocks noChangeAspect="1"/>
          </p:cNvPicPr>
          <p:nvPr/>
        </p:nvPicPr>
        <p:blipFill>
          <a:blip r:embed="rId7"/>
          <a:srcRect/>
          <a:stretch>
            <a:fillRect/>
          </a:stretch>
        </p:blipFill>
        <p:spPr>
          <a:xfrm>
            <a:off x="3343701" y="1677445"/>
            <a:ext cx="6462215" cy="677108"/>
          </a:xfrm>
          <a:prstGeom prst="rect">
            <a:avLst/>
          </a:prstGeom>
          <a:noFill/>
          <a:ln cap="flat">
            <a:noFill/>
          </a:ln>
        </p:spPr>
      </p:pic>
    </p:spTree>
    <p:extLst>
      <p:ext uri="{BB962C8B-B14F-4D97-AF65-F5344CB8AC3E}">
        <p14:creationId xmlns:p14="http://schemas.microsoft.com/office/powerpoint/2010/main" val="2385973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649272"/>
            <a:ext cx="9071643" cy="3528002"/>
          </a:xfrm>
        </p:spPr>
        <p:txBody>
          <a:bodyPr>
            <a:normAutofit/>
          </a:bodyPr>
          <a:lstStyle/>
          <a:p>
            <a:pPr lvl="0"/>
            <a:r>
              <a:rPr lang="es-ES" sz="2400" dirty="0">
                <a:latin typeface="Times New Roman" pitchFamily="18" charset="0"/>
                <a:cs typeface="Times New Roman" pitchFamily="18" charset="0"/>
              </a:rPr>
              <a:t>Trastorno de la coloración de la piel o las membranas mucosas debido a la extravasación de glóbulos rojos. Es un signo que obedece a muchas causas. La púrpura se diferencia del eritema en que a la </a:t>
            </a:r>
            <a:r>
              <a:rPr lang="es-ES" sz="2400" dirty="0" err="1">
                <a:latin typeface="Times New Roman" pitchFamily="18" charset="0"/>
                <a:cs typeface="Times New Roman" pitchFamily="18" charset="0"/>
              </a:rPr>
              <a:t>diascopía</a:t>
            </a:r>
            <a:r>
              <a:rPr lang="es-ES" sz="2400" dirty="0">
                <a:latin typeface="Times New Roman" pitchFamily="18" charset="0"/>
                <a:cs typeface="Times New Roman" pitchFamily="18" charset="0"/>
              </a:rPr>
              <a:t>, </a:t>
            </a:r>
            <a:r>
              <a:rPr lang="es-ES" sz="2400" dirty="0" err="1">
                <a:latin typeface="Times New Roman" pitchFamily="18" charset="0"/>
                <a:cs typeface="Times New Roman" pitchFamily="18" charset="0"/>
              </a:rPr>
              <a:t>vitropresión</a:t>
            </a:r>
            <a:r>
              <a:rPr lang="es-ES" sz="2400" dirty="0">
                <a:latin typeface="Times New Roman" pitchFamily="18" charset="0"/>
                <a:cs typeface="Times New Roman" pitchFamily="18" charset="0"/>
              </a:rPr>
              <a:t> o presión de los dedos ejercida al estirar la lesión, permanece, mientras el eritema desaparece con estas maniobras.</a:t>
            </a:r>
            <a:endParaRPr lang="en-US" sz="2400" dirty="0">
              <a:latin typeface="MathematicalPiLTStd" pitchFamily="18"/>
            </a:endParaRPr>
          </a:p>
        </p:txBody>
      </p:sp>
      <p:sp>
        <p:nvSpPr>
          <p:cNvPr id="5" name="4 Rectángulo"/>
          <p:cNvSpPr/>
          <p:nvPr/>
        </p:nvSpPr>
        <p:spPr>
          <a:xfrm>
            <a:off x="313369" y="4970518"/>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393778"/>
            <a:ext cx="9071643" cy="3528002"/>
          </a:xfrm>
        </p:spPr>
        <p:txBody>
          <a:bodyPr>
            <a:normAutofit/>
          </a:bodyPr>
          <a:lstStyle/>
          <a:p>
            <a:endParaRPr lang="es-ES" sz="2600" dirty="0" smtClean="0">
              <a:latin typeface="Times New Roman" pitchFamily="18" charset="0"/>
              <a:cs typeface="Times New Roman" pitchFamily="18" charset="0"/>
            </a:endParaRPr>
          </a:p>
          <a:p>
            <a:r>
              <a:rPr lang="es-ES" sz="2600" dirty="0">
                <a:latin typeface="Times New Roman" pitchFamily="18" charset="0"/>
                <a:cs typeface="Times New Roman" pitchFamily="18" charset="0"/>
              </a:rPr>
              <a:t>E</a:t>
            </a:r>
            <a:r>
              <a:rPr lang="es-ES" sz="2600" dirty="0" smtClean="0">
                <a:latin typeface="Times New Roman" pitchFamily="18" charset="0"/>
                <a:cs typeface="Times New Roman" pitchFamily="18" charset="0"/>
              </a:rPr>
              <a:t>xiste </a:t>
            </a:r>
            <a:r>
              <a:rPr lang="es-ES" sz="2600" dirty="0">
                <a:latin typeface="Times New Roman" pitchFamily="18" charset="0"/>
                <a:cs typeface="Times New Roman" pitchFamily="18" charset="0"/>
              </a:rPr>
              <a:t>una </a:t>
            </a:r>
            <a:r>
              <a:rPr lang="es-ES" sz="2600" dirty="0" smtClean="0">
                <a:latin typeface="Times New Roman" pitchFamily="18" charset="0"/>
                <a:cs typeface="Times New Roman" pitchFamily="18" charset="0"/>
              </a:rPr>
              <a:t>variación, en las lesiones, </a:t>
            </a:r>
            <a:r>
              <a:rPr lang="es-ES" sz="2600" dirty="0">
                <a:latin typeface="Times New Roman" pitchFamily="18" charset="0"/>
                <a:cs typeface="Times New Roman" pitchFamily="18" charset="0"/>
              </a:rPr>
              <a:t>que puede apreciarse en el color de la lesión con el correr del tiempo, ya que existe una cronología bien definida del color, como las observadas con todos los pigmentos derivados del grupo </a:t>
            </a:r>
            <a:r>
              <a:rPr lang="es-ES" sz="2600" dirty="0" err="1">
                <a:latin typeface="Times New Roman" pitchFamily="18" charset="0"/>
                <a:cs typeface="Times New Roman" pitchFamily="18" charset="0"/>
              </a:rPr>
              <a:t>hemo</a:t>
            </a:r>
            <a:r>
              <a:rPr lang="es-ES" sz="2600" dirty="0" smtClean="0">
                <a:latin typeface="Times New Roman" pitchFamily="18" charset="0"/>
                <a:cs typeface="Times New Roman" pitchFamily="18" charset="0"/>
              </a:rPr>
              <a:t>.</a:t>
            </a:r>
            <a:endParaRPr lang="en-US" sz="2600" dirty="0">
              <a:latin typeface="Times New Roman" pitchFamily="18" charset="0"/>
              <a:cs typeface="Times New Roman" pitchFamily="18" charset="0"/>
            </a:endParaRPr>
          </a:p>
        </p:txBody>
      </p:sp>
      <p:sp>
        <p:nvSpPr>
          <p:cNvPr id="5" name="4 Rectángulo"/>
          <p:cNvSpPr/>
          <p:nvPr/>
        </p:nvSpPr>
        <p:spPr>
          <a:xfrm>
            <a:off x="6518316" y="4849203"/>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1853939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77104" y="141973"/>
            <a:ext cx="9071643" cy="946440"/>
          </a:xfrm>
        </p:spPr>
        <p:txBody>
          <a:bodyPr>
            <a:spAutoFit/>
          </a:bodyPr>
          <a:lstStyle/>
          <a:p>
            <a:pPr lvl="0"/>
            <a:r>
              <a:rPr lang="es-AR" dirty="0">
                <a:cs typeface="Tahoma" pitchFamily="2"/>
              </a:rPr>
              <a:t>PÚRPURAS</a:t>
            </a:r>
          </a:p>
        </p:txBody>
      </p:sp>
      <p:sp>
        <p:nvSpPr>
          <p:cNvPr id="3" name="Text Placeholder 2"/>
          <p:cNvSpPr txBox="1">
            <a:spLocks noGrp="1"/>
          </p:cNvSpPr>
          <p:nvPr>
            <p:ph type="body" idx="4294967295"/>
          </p:nvPr>
        </p:nvSpPr>
        <p:spPr>
          <a:xfrm>
            <a:off x="363070" y="876066"/>
            <a:ext cx="9419665" cy="3528002"/>
          </a:xfrm>
        </p:spPr>
        <p:txBody>
          <a:bodyPr>
            <a:noAutofit/>
          </a:bodyPr>
          <a:lstStyle/>
          <a:p>
            <a:pPr>
              <a:spcAft>
                <a:spcPts val="0"/>
              </a:spcAft>
            </a:pPr>
            <a:r>
              <a:rPr lang="es-ES" sz="1800" dirty="0">
                <a:latin typeface="Times New Roman" pitchFamily="18" charset="0"/>
                <a:cs typeface="Times New Roman" pitchFamily="18" charset="0"/>
              </a:rPr>
              <a:t>F</a:t>
            </a:r>
            <a:r>
              <a:rPr lang="es-ES" sz="1800" dirty="0" smtClean="0">
                <a:latin typeface="Times New Roman" pitchFamily="18" charset="0"/>
                <a:cs typeface="Times New Roman" pitchFamily="18" charset="0"/>
              </a:rPr>
              <a:t>actores involucrados incluyen</a:t>
            </a:r>
            <a:r>
              <a:rPr lang="es-ES" sz="1800" dirty="0">
                <a:latin typeface="Times New Roman" pitchFamily="18" charset="0"/>
                <a:cs typeface="Times New Roman" pitchFamily="18" charset="0"/>
              </a:rPr>
              <a:t>: </a:t>
            </a:r>
            <a:r>
              <a:rPr lang="es-ES" sz="1800" b="1" dirty="0">
                <a:solidFill>
                  <a:srgbClr val="FF0000"/>
                </a:solidFill>
                <a:latin typeface="Times New Roman" pitchFamily="18" charset="0"/>
                <a:cs typeface="Times New Roman" pitchFamily="18" charset="0"/>
              </a:rPr>
              <a:t>a) las propiedades de la pared vascular, </a:t>
            </a:r>
            <a:endParaRPr lang="es-ES" sz="1800" b="1" dirty="0" smtClean="0">
              <a:solidFill>
                <a:srgbClr val="FF0000"/>
              </a:solidFill>
              <a:latin typeface="Times New Roman" pitchFamily="18" charset="0"/>
              <a:cs typeface="Times New Roman" pitchFamily="18" charset="0"/>
            </a:endParaRPr>
          </a:p>
          <a:p>
            <a:pPr>
              <a:spcAft>
                <a:spcPts val="0"/>
              </a:spcAft>
            </a:pPr>
            <a:r>
              <a:rPr lang="es-ES" sz="1800" b="1" dirty="0">
                <a:solidFill>
                  <a:srgbClr val="FF0000"/>
                </a:solidFill>
                <a:latin typeface="Times New Roman" pitchFamily="18" charset="0"/>
                <a:cs typeface="Times New Roman" pitchFamily="18" charset="0"/>
              </a:rPr>
              <a:t> </a:t>
            </a:r>
            <a:r>
              <a:rPr lang="es-ES" sz="1800" b="1" dirty="0" smtClean="0">
                <a:solidFill>
                  <a:srgbClr val="FF0000"/>
                </a:solidFill>
                <a:latin typeface="Times New Roman" pitchFamily="18" charset="0"/>
                <a:cs typeface="Times New Roman" pitchFamily="18" charset="0"/>
              </a:rPr>
              <a:t>                                                   b</a:t>
            </a:r>
            <a:r>
              <a:rPr lang="es-ES" sz="1800" b="1" dirty="0">
                <a:solidFill>
                  <a:srgbClr val="FF0000"/>
                </a:solidFill>
                <a:latin typeface="Times New Roman" pitchFamily="18" charset="0"/>
                <a:cs typeface="Times New Roman" pitchFamily="18" charset="0"/>
              </a:rPr>
              <a:t>) el accionar de las </a:t>
            </a:r>
            <a:r>
              <a:rPr lang="es-ES" sz="1800" b="1" dirty="0" smtClean="0">
                <a:solidFill>
                  <a:srgbClr val="FF0000"/>
                </a:solidFill>
                <a:latin typeface="Times New Roman" pitchFamily="18" charset="0"/>
                <a:cs typeface="Times New Roman" pitchFamily="18" charset="0"/>
              </a:rPr>
              <a:t>plaquetas, </a:t>
            </a:r>
          </a:p>
          <a:p>
            <a:pPr>
              <a:spcAft>
                <a:spcPts val="0"/>
              </a:spcAft>
            </a:pPr>
            <a:r>
              <a:rPr lang="es-ES" sz="1800" b="1" dirty="0">
                <a:solidFill>
                  <a:srgbClr val="FF0000"/>
                </a:solidFill>
                <a:latin typeface="Times New Roman" pitchFamily="18" charset="0"/>
                <a:cs typeface="Times New Roman" pitchFamily="18" charset="0"/>
              </a:rPr>
              <a:t>	</a:t>
            </a:r>
            <a:r>
              <a:rPr lang="es-ES" sz="1800" b="1" dirty="0" smtClean="0">
                <a:solidFill>
                  <a:srgbClr val="FF0000"/>
                </a:solidFill>
                <a:latin typeface="Times New Roman" pitchFamily="18" charset="0"/>
                <a:cs typeface="Times New Roman" pitchFamily="18" charset="0"/>
              </a:rPr>
              <a:t>	                    c</a:t>
            </a:r>
            <a:r>
              <a:rPr lang="es-ES" sz="1800" b="1" dirty="0">
                <a:solidFill>
                  <a:srgbClr val="FF0000"/>
                </a:solidFill>
                <a:latin typeface="Times New Roman" pitchFamily="18" charset="0"/>
                <a:cs typeface="Times New Roman" pitchFamily="18" charset="0"/>
              </a:rPr>
              <a:t>) la coagulación sanguínea. </a:t>
            </a:r>
            <a:endParaRPr lang="es-ES" sz="1800" b="1" dirty="0" smtClean="0">
              <a:solidFill>
                <a:srgbClr val="FF0000"/>
              </a:solidFill>
              <a:latin typeface="Times New Roman" pitchFamily="18" charset="0"/>
              <a:cs typeface="Times New Roman" pitchFamily="18" charset="0"/>
            </a:endParaRPr>
          </a:p>
          <a:p>
            <a:pPr>
              <a:spcAft>
                <a:spcPts val="0"/>
              </a:spcAft>
            </a:pPr>
            <a:r>
              <a:rPr lang="es-ES" sz="1600" dirty="0" smtClean="0">
                <a:latin typeface="Times New Roman" pitchFamily="18" charset="0"/>
                <a:cs typeface="Times New Roman" pitchFamily="18" charset="0"/>
              </a:rPr>
              <a:t>La </a:t>
            </a:r>
            <a:r>
              <a:rPr lang="es-ES" sz="1600" dirty="0">
                <a:latin typeface="Times New Roman" pitchFamily="18" charset="0"/>
                <a:cs typeface="Times New Roman" pitchFamily="18" charset="0"/>
              </a:rPr>
              <a:t>púrpura puede apoyarse en la alteración de alguno o varios de estos factores en forma concurrente. Por ello la clasificación de la púrpura continúa basándose en la probable etiología y morfología de las lesiones</a:t>
            </a:r>
            <a:r>
              <a:rPr lang="es-ES" sz="1600" dirty="0" smtClean="0">
                <a:latin typeface="Times New Roman" pitchFamily="18" charset="0"/>
                <a:cs typeface="Times New Roman" pitchFamily="18" charset="0"/>
              </a:rPr>
              <a:t>.</a:t>
            </a:r>
          </a:p>
          <a:p>
            <a:pPr>
              <a:spcAft>
                <a:spcPts val="0"/>
              </a:spcAft>
            </a:pPr>
            <a:r>
              <a:rPr lang="es-ES" sz="1800" dirty="0">
                <a:latin typeface="Times New Roman" pitchFamily="18" charset="0"/>
                <a:cs typeface="Times New Roman" pitchFamily="18" charset="0"/>
              </a:rPr>
              <a:t>	</a:t>
            </a:r>
            <a:r>
              <a:rPr lang="es-ES" sz="1800" dirty="0" smtClean="0">
                <a:latin typeface="Times New Roman" pitchFamily="18" charset="0"/>
                <a:cs typeface="Times New Roman" pitchFamily="18" charset="0"/>
              </a:rPr>
              <a:t>	</a:t>
            </a:r>
            <a:r>
              <a:rPr lang="es-ES" sz="1800" dirty="0" smtClean="0">
                <a:solidFill>
                  <a:schemeClr val="tx1"/>
                </a:solidFill>
                <a:latin typeface="Times New Roman" pitchFamily="18" charset="0"/>
                <a:cs typeface="Times New Roman" pitchFamily="18" charset="0"/>
              </a:rPr>
              <a:t>Puntiforme: </a:t>
            </a:r>
            <a:r>
              <a:rPr lang="es-ES" sz="1800" b="1" dirty="0" smtClean="0">
                <a:solidFill>
                  <a:schemeClr val="tx1"/>
                </a:solidFill>
                <a:latin typeface="Times New Roman" pitchFamily="18" charset="0"/>
                <a:cs typeface="Times New Roman" pitchFamily="18" charset="0"/>
              </a:rPr>
              <a:t>petequia</a:t>
            </a:r>
            <a:r>
              <a:rPr lang="es-ES" sz="1800" dirty="0" smtClean="0">
                <a:solidFill>
                  <a:schemeClr val="tx1"/>
                </a:solidFill>
                <a:latin typeface="Times New Roman" pitchFamily="18" charset="0"/>
                <a:cs typeface="Times New Roman" pitchFamily="18" charset="0"/>
              </a:rPr>
              <a:t>.</a:t>
            </a:r>
          </a:p>
          <a:p>
            <a:pPr>
              <a:spcAft>
                <a:spcPts val="0"/>
              </a:spcAft>
            </a:pPr>
            <a:r>
              <a:rPr lang="es-ES" sz="1800" dirty="0" smtClean="0">
                <a:solidFill>
                  <a:schemeClr val="tx1"/>
                </a:solidFill>
                <a:latin typeface="Times New Roman" pitchFamily="18" charset="0"/>
                <a:cs typeface="Times New Roman" pitchFamily="18" charset="0"/>
              </a:rPr>
              <a:t>		Lineal: </a:t>
            </a:r>
            <a:r>
              <a:rPr lang="es-ES" sz="1800" b="1" dirty="0" err="1" smtClean="0">
                <a:solidFill>
                  <a:schemeClr val="tx1"/>
                </a:solidFill>
                <a:latin typeface="Times New Roman" pitchFamily="18" charset="0"/>
                <a:cs typeface="Times New Roman" pitchFamily="18" charset="0"/>
              </a:rPr>
              <a:t>víbice</a:t>
            </a:r>
            <a:r>
              <a:rPr lang="es-ES" sz="1800" dirty="0" smtClean="0">
                <a:solidFill>
                  <a:schemeClr val="tx1"/>
                </a:solidFill>
                <a:latin typeface="Times New Roman" pitchFamily="18" charset="0"/>
                <a:cs typeface="Times New Roman" pitchFamily="18" charset="0"/>
              </a:rPr>
              <a:t>.</a:t>
            </a:r>
          </a:p>
          <a:p>
            <a:pPr>
              <a:spcAft>
                <a:spcPts val="0"/>
              </a:spcAft>
            </a:pPr>
            <a:r>
              <a:rPr lang="es-ES" sz="1800" dirty="0" smtClean="0">
                <a:solidFill>
                  <a:schemeClr val="tx1"/>
                </a:solidFill>
                <a:latin typeface="Times New Roman" pitchFamily="18" charset="0"/>
                <a:cs typeface="Times New Roman" pitchFamily="18" charset="0"/>
              </a:rPr>
              <a:t>		Mide </a:t>
            </a:r>
            <a:r>
              <a:rPr lang="es-ES" sz="1800" dirty="0">
                <a:solidFill>
                  <a:schemeClr val="tx1"/>
                </a:solidFill>
                <a:latin typeface="Times New Roman" pitchFamily="18" charset="0"/>
                <a:cs typeface="Times New Roman" pitchFamily="18" charset="0"/>
              </a:rPr>
              <a:t>más de 1 </a:t>
            </a:r>
            <a:r>
              <a:rPr lang="es-ES" sz="1800" dirty="0" smtClean="0">
                <a:solidFill>
                  <a:schemeClr val="tx1"/>
                </a:solidFill>
                <a:latin typeface="Times New Roman" pitchFamily="18" charset="0"/>
                <a:cs typeface="Times New Roman" pitchFamily="18" charset="0"/>
              </a:rPr>
              <a:t>cm: </a:t>
            </a:r>
            <a:r>
              <a:rPr lang="es-ES" sz="1800" b="1" dirty="0" smtClean="0">
                <a:solidFill>
                  <a:schemeClr val="tx1"/>
                </a:solidFill>
                <a:latin typeface="Times New Roman" pitchFamily="18" charset="0"/>
                <a:cs typeface="Times New Roman" pitchFamily="18" charset="0"/>
              </a:rPr>
              <a:t>equimosis</a:t>
            </a:r>
            <a:r>
              <a:rPr lang="es-ES" sz="1800" dirty="0" smtClean="0">
                <a:solidFill>
                  <a:schemeClr val="tx1"/>
                </a:solidFill>
                <a:latin typeface="Times New Roman" pitchFamily="18" charset="0"/>
                <a:cs typeface="Times New Roman" pitchFamily="18" charset="0"/>
              </a:rPr>
              <a:t>.</a:t>
            </a:r>
          </a:p>
          <a:p>
            <a:pPr>
              <a:spcAft>
                <a:spcPts val="0"/>
              </a:spcAft>
            </a:pPr>
            <a:r>
              <a:rPr lang="es-ES" sz="1800" dirty="0" smtClean="0">
                <a:solidFill>
                  <a:schemeClr val="tx1"/>
                </a:solidFill>
                <a:latin typeface="Times New Roman" pitchFamily="18" charset="0"/>
                <a:cs typeface="Times New Roman" pitchFamily="18" charset="0"/>
              </a:rPr>
              <a:t>		Lesión más profunda y acumulación de sangre: </a:t>
            </a:r>
            <a:r>
              <a:rPr lang="es-ES" sz="1800" b="1" dirty="0" smtClean="0">
                <a:solidFill>
                  <a:schemeClr val="tx1"/>
                </a:solidFill>
                <a:latin typeface="Times New Roman" pitchFamily="18" charset="0"/>
                <a:cs typeface="Times New Roman" pitchFamily="18" charset="0"/>
              </a:rPr>
              <a:t>hematoma</a:t>
            </a:r>
            <a:r>
              <a:rPr lang="es-ES" sz="1800" dirty="0" smtClean="0">
                <a:solidFill>
                  <a:schemeClr val="tx1"/>
                </a:solidFill>
                <a:latin typeface="Times New Roman" pitchFamily="18" charset="0"/>
                <a:cs typeface="Times New Roman" pitchFamily="18" charset="0"/>
              </a:rPr>
              <a:t>.</a:t>
            </a:r>
          </a:p>
          <a:p>
            <a:pPr>
              <a:spcAft>
                <a:spcPts val="0"/>
              </a:spcAft>
            </a:pPr>
            <a:r>
              <a:rPr lang="es-ES" sz="1800" dirty="0" smtClean="0">
                <a:solidFill>
                  <a:schemeClr val="tx1"/>
                </a:solidFill>
                <a:latin typeface="Times New Roman" pitchFamily="18" charset="0"/>
                <a:cs typeface="Times New Roman" pitchFamily="18" charset="0"/>
              </a:rPr>
              <a:t>La </a:t>
            </a:r>
            <a:r>
              <a:rPr lang="es-ES" sz="1800" dirty="0">
                <a:solidFill>
                  <a:schemeClr val="tx1"/>
                </a:solidFill>
                <a:latin typeface="Times New Roman" pitchFamily="18" charset="0"/>
                <a:cs typeface="Times New Roman" pitchFamily="18" charset="0"/>
              </a:rPr>
              <a:t>lesión cambia su </a:t>
            </a:r>
            <a:r>
              <a:rPr lang="es-ES" sz="1800" dirty="0" smtClean="0">
                <a:solidFill>
                  <a:schemeClr val="tx1"/>
                </a:solidFill>
                <a:latin typeface="Times New Roman" pitchFamily="18" charset="0"/>
                <a:cs typeface="Times New Roman" pitchFamily="18" charset="0"/>
              </a:rPr>
              <a:t>coloración: roja</a:t>
            </a:r>
            <a:r>
              <a:rPr lang="es-ES" sz="1800" dirty="0">
                <a:solidFill>
                  <a:schemeClr val="tx1"/>
                </a:solidFill>
                <a:latin typeface="Times New Roman" pitchFamily="18" charset="0"/>
                <a:cs typeface="Times New Roman" pitchFamily="18" charset="0"/>
              </a:rPr>
              <a:t>, azul, verde, amarillo, </a:t>
            </a:r>
            <a:r>
              <a:rPr lang="es-ES" sz="1800" dirty="0" smtClean="0">
                <a:solidFill>
                  <a:schemeClr val="tx1"/>
                </a:solidFill>
                <a:latin typeface="Times New Roman" pitchFamily="18" charset="0"/>
                <a:cs typeface="Times New Roman" pitchFamily="18" charset="0"/>
              </a:rPr>
              <a:t>ocre; debido </a:t>
            </a:r>
            <a:r>
              <a:rPr lang="es-ES" sz="1800" dirty="0">
                <a:solidFill>
                  <a:schemeClr val="tx1"/>
                </a:solidFill>
                <a:latin typeface="Times New Roman" pitchFamily="18" charset="0"/>
                <a:cs typeface="Times New Roman" pitchFamily="18" charset="0"/>
              </a:rPr>
              <a:t>a la transformación progresiva de la hemoglobina en hemosiderina a nivel de los tejidos. Cuando la púrpura asienta </a:t>
            </a:r>
            <a:r>
              <a:rPr lang="es-ES" sz="1800" b="1" dirty="0">
                <a:solidFill>
                  <a:schemeClr val="tx1"/>
                </a:solidFill>
                <a:latin typeface="Times New Roman" pitchFamily="18" charset="0"/>
                <a:cs typeface="Times New Roman" pitchFamily="18" charset="0"/>
              </a:rPr>
              <a:t>sobre una pápula se denomina púrpura palpable</a:t>
            </a:r>
            <a:r>
              <a:rPr lang="es-ES" sz="1800" dirty="0">
                <a:solidFill>
                  <a:schemeClr val="tx1"/>
                </a:solidFill>
                <a:latin typeface="Times New Roman" pitchFamily="18" charset="0"/>
                <a:cs typeface="Times New Roman" pitchFamily="18" charset="0"/>
              </a:rPr>
              <a:t>, la cual guarda relación con las vasculitis y </a:t>
            </a:r>
            <a:r>
              <a:rPr lang="es-ES" sz="1800" dirty="0" err="1">
                <a:solidFill>
                  <a:schemeClr val="tx1"/>
                </a:solidFill>
                <a:latin typeface="Times New Roman" pitchFamily="18" charset="0"/>
                <a:cs typeface="Times New Roman" pitchFamily="18" charset="0"/>
              </a:rPr>
              <a:t>perivasculitis</a:t>
            </a:r>
            <a:r>
              <a:rPr lang="es-ES" sz="1800" dirty="0">
                <a:solidFill>
                  <a:schemeClr val="tx1"/>
                </a:solidFill>
                <a:latin typeface="Times New Roman" pitchFamily="18" charset="0"/>
                <a:cs typeface="Times New Roman" pitchFamily="18" charset="0"/>
              </a:rPr>
              <a:t> que caracterizan a la vasculitis </a:t>
            </a:r>
            <a:r>
              <a:rPr lang="es-ES" sz="1800" dirty="0" err="1">
                <a:solidFill>
                  <a:schemeClr val="tx1"/>
                </a:solidFill>
                <a:latin typeface="Times New Roman" pitchFamily="18" charset="0"/>
                <a:cs typeface="Times New Roman" pitchFamily="18" charset="0"/>
              </a:rPr>
              <a:t>leucocitoclástica</a:t>
            </a:r>
            <a:r>
              <a:rPr lang="es-ES" sz="1800" dirty="0">
                <a:solidFill>
                  <a:schemeClr val="tx1"/>
                </a:solidFill>
                <a:latin typeface="Times New Roman" pitchFamily="18" charset="0"/>
                <a:cs typeface="Times New Roman" pitchFamily="18" charset="0"/>
              </a:rPr>
              <a:t>.  </a:t>
            </a:r>
            <a:endParaRPr lang="es-AR" sz="1800" dirty="0">
              <a:solidFill>
                <a:schemeClr val="tx1"/>
              </a:solidFill>
              <a:latin typeface="Times New Roman" pitchFamily="18" charset="0"/>
              <a:cs typeface="Times New Roman" pitchFamily="18" charset="0"/>
            </a:endParaRPr>
          </a:p>
          <a:p>
            <a:pPr>
              <a:spcAft>
                <a:spcPts val="0"/>
              </a:spcAft>
            </a:pPr>
            <a:endParaRPr lang="en-US" sz="1800" dirty="0">
              <a:latin typeface="Times New Roman" pitchFamily="18" charset="0"/>
              <a:cs typeface="Times New Roman" pitchFamily="18" charset="0"/>
            </a:endParaRPr>
          </a:p>
        </p:txBody>
      </p:sp>
      <p:sp>
        <p:nvSpPr>
          <p:cNvPr id="5" name="4 Rectángulo"/>
          <p:cNvSpPr/>
          <p:nvPr/>
        </p:nvSpPr>
        <p:spPr>
          <a:xfrm>
            <a:off x="204921" y="4802139"/>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3393582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393778"/>
            <a:ext cx="9071643" cy="3528002"/>
          </a:xfrm>
        </p:spPr>
        <p:txBody>
          <a:bodyPr>
            <a:normAutofit/>
          </a:bodyPr>
          <a:lstStyle/>
          <a:p>
            <a:pPr algn="just">
              <a:spcAft>
                <a:spcPts val="0"/>
              </a:spcAft>
            </a:pPr>
            <a:endParaRPr lang="es-ES" sz="1400" b="1" dirty="0" smtClean="0">
              <a:latin typeface="Arial"/>
              <a:ea typeface="Times New Roman"/>
              <a:cs typeface="Times New Roman"/>
            </a:endParaRPr>
          </a:p>
          <a:p>
            <a:pPr algn="just">
              <a:spcAft>
                <a:spcPts val="0"/>
              </a:spcAft>
            </a:pPr>
            <a:r>
              <a:rPr lang="es-ES" sz="1400" dirty="0">
                <a:latin typeface="Times New Roman" pitchFamily="18" charset="0"/>
                <a:cs typeface="Times New Roman" pitchFamily="18" charset="0"/>
              </a:rPr>
              <a:t>Ningún sistema de clasificación es completamente satisfactorio ya que es posible que ocurra más de un proceso en forma simultánea.</a:t>
            </a:r>
            <a:endParaRPr lang="es-AR" sz="1400" dirty="0">
              <a:latin typeface="Times New Roman" pitchFamily="18" charset="0"/>
              <a:cs typeface="Times New Roman" pitchFamily="18" charset="0"/>
            </a:endParaRPr>
          </a:p>
          <a:p>
            <a:pPr marL="285750" indent="-285750" algn="just">
              <a:spcAft>
                <a:spcPts val="0"/>
              </a:spcAft>
              <a:buFont typeface="Arial" pitchFamily="34" charset="0"/>
              <a:buChar char="•"/>
            </a:pPr>
            <a:endParaRPr lang="es-ES" sz="1400" b="1" dirty="0" smtClean="0"/>
          </a:p>
          <a:p>
            <a:pPr marL="285750" indent="-285750" algn="just">
              <a:spcAft>
                <a:spcPts val="0"/>
              </a:spcAft>
              <a:buFont typeface="Arial" pitchFamily="34" charset="0"/>
              <a:buChar char="•"/>
            </a:pPr>
            <a:r>
              <a:rPr lang="es-ES" sz="1800" b="1" dirty="0" smtClean="0">
                <a:solidFill>
                  <a:srgbClr val="FF0000"/>
                </a:solidFill>
              </a:rPr>
              <a:t>Púrpura </a:t>
            </a:r>
            <a:r>
              <a:rPr lang="es-ES" sz="1800" b="1" dirty="0" err="1" smtClean="0">
                <a:solidFill>
                  <a:srgbClr val="FF0000"/>
                </a:solidFill>
              </a:rPr>
              <a:t>disproteinémica</a:t>
            </a:r>
            <a:r>
              <a:rPr lang="es-ES" sz="1800" b="1" dirty="0" smtClean="0">
                <a:solidFill>
                  <a:srgbClr val="FFC000"/>
                </a:solidFill>
              </a:rPr>
              <a:t>: </a:t>
            </a:r>
            <a:r>
              <a:rPr lang="es-ES" sz="1800" b="1" dirty="0" err="1" smtClean="0">
                <a:solidFill>
                  <a:srgbClr val="FFC000"/>
                </a:solidFill>
              </a:rPr>
              <a:t>crioglobulinemia</a:t>
            </a:r>
            <a:r>
              <a:rPr lang="es-ES" sz="1800" dirty="0" smtClean="0">
                <a:solidFill>
                  <a:srgbClr val="FFC000"/>
                </a:solidFill>
              </a:rPr>
              <a:t> </a:t>
            </a:r>
            <a:endParaRPr lang="es-ES" sz="1800" dirty="0">
              <a:solidFill>
                <a:srgbClr val="FFC000"/>
              </a:solidFill>
            </a:endParaRPr>
          </a:p>
          <a:p>
            <a:pPr marL="285750" indent="-285750" algn="just">
              <a:spcAft>
                <a:spcPts val="0"/>
              </a:spcAft>
              <a:buFont typeface="Arial" pitchFamily="34" charset="0"/>
              <a:buChar char="•"/>
            </a:pPr>
            <a:endParaRPr lang="pt-BR" sz="1800" b="1" dirty="0" smtClean="0">
              <a:solidFill>
                <a:srgbClr val="FF0000"/>
              </a:solidFill>
            </a:endParaRPr>
          </a:p>
          <a:p>
            <a:pPr marL="285750" indent="-285750" algn="just">
              <a:spcAft>
                <a:spcPts val="0"/>
              </a:spcAft>
              <a:buFont typeface="Arial" pitchFamily="34" charset="0"/>
              <a:buChar char="•"/>
            </a:pPr>
            <a:endParaRPr lang="pt-BR" sz="1800" b="1" dirty="0">
              <a:solidFill>
                <a:srgbClr val="FF0000"/>
              </a:solidFill>
            </a:endParaRPr>
          </a:p>
          <a:p>
            <a:pPr marL="285750" indent="-285750" algn="just">
              <a:spcAft>
                <a:spcPts val="0"/>
              </a:spcAft>
              <a:buFont typeface="Arial" pitchFamily="34" charset="0"/>
              <a:buChar char="•"/>
            </a:pPr>
            <a:r>
              <a:rPr lang="pt-BR" sz="1800" b="1" dirty="0" err="1" smtClean="0">
                <a:solidFill>
                  <a:srgbClr val="FF0000"/>
                </a:solidFill>
              </a:rPr>
              <a:t>Plaquetarias</a:t>
            </a:r>
            <a:endParaRPr lang="pt-BR" sz="1800" b="1" dirty="0" smtClean="0">
              <a:solidFill>
                <a:srgbClr val="FF0000"/>
              </a:solidFill>
            </a:endParaRPr>
          </a:p>
          <a:p>
            <a:pPr marL="285750" indent="-285750" algn="just">
              <a:spcAft>
                <a:spcPts val="0"/>
              </a:spcAft>
              <a:buFont typeface="Arial" pitchFamily="34" charset="0"/>
              <a:buChar char="•"/>
            </a:pPr>
            <a:r>
              <a:rPr lang="es-ES" sz="1800" b="1" dirty="0">
                <a:solidFill>
                  <a:srgbClr val="00B0F0"/>
                </a:solidFill>
              </a:rPr>
              <a:t>Púrpura </a:t>
            </a:r>
            <a:r>
              <a:rPr lang="es-ES" sz="1800" b="1" dirty="0" err="1">
                <a:solidFill>
                  <a:srgbClr val="00B0F0"/>
                </a:solidFill>
              </a:rPr>
              <a:t>trombocitopénica</a:t>
            </a:r>
            <a:r>
              <a:rPr lang="es-ES" sz="1800" b="1" dirty="0">
                <a:solidFill>
                  <a:srgbClr val="00B0F0"/>
                </a:solidFill>
              </a:rPr>
              <a:t> idiopática (PTI)</a:t>
            </a:r>
            <a:endParaRPr lang="es-AR" sz="1800" dirty="0">
              <a:solidFill>
                <a:srgbClr val="00B0F0"/>
              </a:solidFill>
            </a:endParaRPr>
          </a:p>
          <a:p>
            <a:pPr marL="285750" indent="-285750" algn="just">
              <a:spcAft>
                <a:spcPts val="0"/>
              </a:spcAft>
              <a:buFont typeface="Arial" pitchFamily="34" charset="0"/>
              <a:buChar char="•"/>
            </a:pPr>
            <a:r>
              <a:rPr lang="es-ES" sz="1800" b="1" dirty="0">
                <a:solidFill>
                  <a:srgbClr val="00B0F0"/>
                </a:solidFill>
              </a:rPr>
              <a:t>Púrpura </a:t>
            </a:r>
            <a:r>
              <a:rPr lang="es-ES" sz="1800" b="1" dirty="0" err="1">
                <a:solidFill>
                  <a:srgbClr val="00B0F0"/>
                </a:solidFill>
              </a:rPr>
              <a:t>trombocitopénica</a:t>
            </a:r>
            <a:r>
              <a:rPr lang="es-ES" sz="1800" b="1" dirty="0">
                <a:solidFill>
                  <a:srgbClr val="00B0F0"/>
                </a:solidFill>
              </a:rPr>
              <a:t> secundaria (PTS</a:t>
            </a:r>
            <a:r>
              <a:rPr lang="es-ES" sz="1800" b="1" dirty="0" smtClean="0">
                <a:solidFill>
                  <a:srgbClr val="00B0F0"/>
                </a:solidFill>
              </a:rPr>
              <a:t>)</a:t>
            </a:r>
          </a:p>
          <a:p>
            <a:pPr marL="285750" indent="-285750" algn="just">
              <a:spcAft>
                <a:spcPts val="0"/>
              </a:spcAft>
              <a:buFont typeface="Arial" pitchFamily="34" charset="0"/>
              <a:buChar char="•"/>
            </a:pPr>
            <a:endParaRPr lang="es-AR" sz="18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pt-BR" sz="1400" b="1" dirty="0" smtClean="0"/>
          </a:p>
          <a:p>
            <a:pPr marL="1428750" lvl="2" indent="-285750" algn="just">
              <a:buFont typeface="Arial" pitchFamily="34" charset="0"/>
              <a:buChar char="•"/>
            </a:pPr>
            <a:endParaRPr lang="es-AR" sz="200" dirty="0"/>
          </a:p>
          <a:p>
            <a:pPr algn="just">
              <a:spcAft>
                <a:spcPts val="0"/>
              </a:spcAft>
            </a:pPr>
            <a:endParaRPr lang="es-ES" sz="1400" b="1" dirty="0">
              <a:latin typeface="Arial"/>
              <a:ea typeface="Times New Roman"/>
              <a:cs typeface="Times New Roman"/>
            </a:endParaRPr>
          </a:p>
        </p:txBody>
      </p:sp>
      <p:sp>
        <p:nvSpPr>
          <p:cNvPr id="5" name="4 Rectángulo"/>
          <p:cNvSpPr/>
          <p:nvPr/>
        </p:nvSpPr>
        <p:spPr>
          <a:xfrm>
            <a:off x="373010" y="4667668"/>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1380302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393778"/>
            <a:ext cx="9071643" cy="3528002"/>
          </a:xfrm>
        </p:spPr>
        <p:txBody>
          <a:bodyPr>
            <a:normAutofit lnSpcReduction="10000"/>
          </a:bodyPr>
          <a:lstStyle/>
          <a:p>
            <a:pPr algn="just">
              <a:spcAft>
                <a:spcPts val="0"/>
              </a:spcAft>
            </a:pPr>
            <a:endParaRPr lang="es-ES" sz="1400" b="1" dirty="0" smtClean="0">
              <a:latin typeface="Arial"/>
              <a:ea typeface="Times New Roman"/>
              <a:cs typeface="Times New Roman"/>
            </a:endParaRPr>
          </a:p>
          <a:p>
            <a:pPr marL="285750" indent="-285750" algn="just">
              <a:spcAft>
                <a:spcPts val="0"/>
              </a:spcAft>
              <a:buFont typeface="Arial" pitchFamily="34" charset="0"/>
              <a:buChar char="•"/>
            </a:pPr>
            <a:r>
              <a:rPr lang="es-ES" sz="1600" b="1" dirty="0" smtClean="0">
                <a:solidFill>
                  <a:srgbClr val="FF0000"/>
                </a:solidFill>
              </a:rPr>
              <a:t>Vasculares</a:t>
            </a:r>
            <a:r>
              <a:rPr lang="es-ES" sz="1600" b="1" dirty="0" smtClean="0"/>
              <a:t> </a:t>
            </a:r>
            <a:r>
              <a:rPr lang="es-ES" sz="1600" b="1" dirty="0"/>
              <a:t>(púrpura no </a:t>
            </a:r>
            <a:r>
              <a:rPr lang="es-ES" sz="1600" b="1" dirty="0" err="1"/>
              <a:t>trombocitopénica</a:t>
            </a:r>
            <a:r>
              <a:rPr lang="es-ES" sz="1600" b="1" dirty="0" smtClean="0"/>
              <a:t>)</a:t>
            </a:r>
          </a:p>
          <a:p>
            <a:pPr marL="285750" indent="-285750" algn="just">
              <a:spcAft>
                <a:spcPts val="0"/>
              </a:spcAft>
              <a:buFont typeface="Arial" pitchFamily="34" charset="0"/>
              <a:buChar char="•"/>
            </a:pPr>
            <a:r>
              <a:rPr lang="es-ES" sz="1600" b="1" dirty="0" err="1"/>
              <a:t>Angiodermitis</a:t>
            </a:r>
            <a:r>
              <a:rPr lang="es-ES" sz="1600" b="1" dirty="0"/>
              <a:t> ocre </a:t>
            </a:r>
            <a:r>
              <a:rPr lang="es-ES" sz="1600" b="1" dirty="0" err="1"/>
              <a:t>purpúrica</a:t>
            </a:r>
            <a:r>
              <a:rPr lang="es-ES" sz="1600" b="1" dirty="0"/>
              <a:t> y pigmentada </a:t>
            </a:r>
            <a:endParaRPr lang="es-ES" sz="1600" b="1" dirty="0" smtClean="0"/>
          </a:p>
          <a:p>
            <a:pPr marL="285750" indent="-285750" algn="just">
              <a:spcAft>
                <a:spcPts val="0"/>
              </a:spcAft>
              <a:buFont typeface="Arial" pitchFamily="34" charset="0"/>
              <a:buChar char="•"/>
            </a:pPr>
            <a:r>
              <a:rPr lang="es-ES" sz="1600" b="1" dirty="0" err="1"/>
              <a:t>Angiodermatitis</a:t>
            </a:r>
            <a:r>
              <a:rPr lang="es-ES" sz="1600" b="1" dirty="0"/>
              <a:t> </a:t>
            </a:r>
            <a:r>
              <a:rPr lang="es-ES" sz="1600" b="1" dirty="0" err="1"/>
              <a:t>purpúrica</a:t>
            </a:r>
            <a:r>
              <a:rPr lang="es-ES" sz="1600" b="1" dirty="0"/>
              <a:t> diseminada</a:t>
            </a:r>
            <a:r>
              <a:rPr lang="es-ES" sz="1600" dirty="0"/>
              <a:t> </a:t>
            </a:r>
            <a:endParaRPr lang="es-ES" sz="1600" dirty="0" smtClean="0"/>
          </a:p>
          <a:p>
            <a:pPr marL="285750" indent="-285750" algn="just">
              <a:spcAft>
                <a:spcPts val="0"/>
              </a:spcAft>
              <a:buFont typeface="Arial" pitchFamily="34" charset="0"/>
              <a:buChar char="•"/>
            </a:pPr>
            <a:r>
              <a:rPr lang="es-ES" sz="1600" b="1" dirty="0"/>
              <a:t>Brote petequial </a:t>
            </a:r>
            <a:r>
              <a:rPr lang="es-ES" sz="1600" b="1" dirty="0" smtClean="0"/>
              <a:t>agudo</a:t>
            </a:r>
          </a:p>
          <a:p>
            <a:pPr marL="285750" indent="-285750" algn="just">
              <a:spcAft>
                <a:spcPts val="0"/>
              </a:spcAft>
              <a:buFont typeface="Arial" pitchFamily="34" charset="0"/>
              <a:buChar char="•"/>
            </a:pPr>
            <a:r>
              <a:rPr lang="es-ES" sz="1600" b="1" dirty="0">
                <a:solidFill>
                  <a:srgbClr val="00B050"/>
                </a:solidFill>
              </a:rPr>
              <a:t>Coagulación </a:t>
            </a:r>
            <a:r>
              <a:rPr lang="es-ES" sz="1600" b="1" dirty="0" err="1">
                <a:solidFill>
                  <a:srgbClr val="00B050"/>
                </a:solidFill>
              </a:rPr>
              <a:t>intravascular</a:t>
            </a:r>
            <a:r>
              <a:rPr lang="es-ES" sz="1600" b="1" dirty="0">
                <a:solidFill>
                  <a:srgbClr val="00B050"/>
                </a:solidFill>
              </a:rPr>
              <a:t> </a:t>
            </a:r>
            <a:r>
              <a:rPr lang="es-ES" sz="1600" b="1" dirty="0" smtClean="0">
                <a:solidFill>
                  <a:srgbClr val="00B050"/>
                </a:solidFill>
              </a:rPr>
              <a:t>diseminada</a:t>
            </a:r>
          </a:p>
          <a:p>
            <a:pPr marL="285750" indent="-285750" algn="just">
              <a:spcAft>
                <a:spcPts val="0"/>
              </a:spcAft>
              <a:buFont typeface="Arial" pitchFamily="34" charset="0"/>
              <a:buChar char="•"/>
            </a:pPr>
            <a:r>
              <a:rPr lang="es-ES" sz="1600" b="1" dirty="0">
                <a:solidFill>
                  <a:srgbClr val="00B050"/>
                </a:solidFill>
              </a:rPr>
              <a:t>Dermatitis </a:t>
            </a:r>
            <a:r>
              <a:rPr lang="es-ES" sz="1600" b="1" dirty="0" err="1">
                <a:solidFill>
                  <a:srgbClr val="00B050"/>
                </a:solidFill>
              </a:rPr>
              <a:t>liquenoide</a:t>
            </a:r>
            <a:r>
              <a:rPr lang="es-ES" sz="1600" b="1" dirty="0">
                <a:solidFill>
                  <a:srgbClr val="00B050"/>
                </a:solidFill>
              </a:rPr>
              <a:t> </a:t>
            </a:r>
            <a:r>
              <a:rPr lang="es-ES" sz="1600" b="1" dirty="0" err="1">
                <a:solidFill>
                  <a:srgbClr val="00B050"/>
                </a:solidFill>
              </a:rPr>
              <a:t>purpúrica</a:t>
            </a:r>
            <a:r>
              <a:rPr lang="es-ES" sz="1600" b="1" dirty="0">
                <a:solidFill>
                  <a:srgbClr val="00B050"/>
                </a:solidFill>
              </a:rPr>
              <a:t> </a:t>
            </a:r>
            <a:r>
              <a:rPr lang="es-ES" sz="1600" dirty="0">
                <a:solidFill>
                  <a:srgbClr val="00B050"/>
                </a:solidFill>
              </a:rPr>
              <a:t>(pigmentada de </a:t>
            </a:r>
            <a:r>
              <a:rPr lang="es-ES" sz="1600" dirty="0" err="1">
                <a:solidFill>
                  <a:srgbClr val="00B050"/>
                </a:solidFill>
              </a:rPr>
              <a:t>Gougerot</a:t>
            </a:r>
            <a:r>
              <a:rPr lang="es-ES" sz="1600" dirty="0">
                <a:solidFill>
                  <a:srgbClr val="00B050"/>
                </a:solidFill>
              </a:rPr>
              <a:t> y </a:t>
            </a:r>
            <a:r>
              <a:rPr lang="es-ES" sz="1600" dirty="0" err="1">
                <a:solidFill>
                  <a:srgbClr val="00B050"/>
                </a:solidFill>
              </a:rPr>
              <a:t>Blum</a:t>
            </a:r>
            <a:r>
              <a:rPr lang="es-ES" sz="1600" dirty="0">
                <a:solidFill>
                  <a:srgbClr val="00B050"/>
                </a:solidFill>
              </a:rPr>
              <a:t>) </a:t>
            </a:r>
            <a:endParaRPr lang="es-AR" sz="1600" dirty="0">
              <a:solidFill>
                <a:srgbClr val="00B050"/>
              </a:solidFill>
            </a:endParaRPr>
          </a:p>
          <a:p>
            <a:pPr marL="285750" indent="-285750" algn="just">
              <a:spcAft>
                <a:spcPts val="0"/>
              </a:spcAft>
              <a:buFont typeface="Arial" pitchFamily="34" charset="0"/>
              <a:buChar char="•"/>
            </a:pPr>
            <a:r>
              <a:rPr lang="es-ES" sz="1600" b="1" dirty="0">
                <a:solidFill>
                  <a:srgbClr val="00B050"/>
                </a:solidFill>
              </a:rPr>
              <a:t>Enfermedad de </a:t>
            </a:r>
            <a:r>
              <a:rPr lang="es-ES" sz="1600" b="1" dirty="0" err="1">
                <a:solidFill>
                  <a:srgbClr val="00B050"/>
                </a:solidFill>
              </a:rPr>
              <a:t>Majocchi</a:t>
            </a:r>
            <a:r>
              <a:rPr lang="es-ES" sz="1600" b="1" dirty="0">
                <a:solidFill>
                  <a:srgbClr val="00B050"/>
                </a:solidFill>
              </a:rPr>
              <a:t> </a:t>
            </a:r>
            <a:r>
              <a:rPr lang="es-ES" sz="1600" dirty="0">
                <a:solidFill>
                  <a:srgbClr val="00B050"/>
                </a:solidFill>
              </a:rPr>
              <a:t>(púrpura anular </a:t>
            </a:r>
            <a:r>
              <a:rPr lang="es-ES" sz="1600" dirty="0" err="1">
                <a:solidFill>
                  <a:srgbClr val="00B050"/>
                </a:solidFill>
              </a:rPr>
              <a:t>telangiectoide</a:t>
            </a:r>
            <a:r>
              <a:rPr lang="es-ES" sz="1600" dirty="0">
                <a:solidFill>
                  <a:srgbClr val="00B050"/>
                </a:solidFill>
              </a:rPr>
              <a:t>)</a:t>
            </a:r>
            <a:endParaRPr lang="es-AR" sz="1600" dirty="0">
              <a:solidFill>
                <a:srgbClr val="00B050"/>
              </a:solidFill>
            </a:endParaRPr>
          </a:p>
          <a:p>
            <a:pPr marL="285750" indent="-285750" algn="just">
              <a:spcAft>
                <a:spcPts val="0"/>
              </a:spcAft>
              <a:buFont typeface="Arial" pitchFamily="34" charset="0"/>
              <a:buChar char="•"/>
            </a:pPr>
            <a:r>
              <a:rPr lang="es-ES" sz="1600" b="1" dirty="0" smtClean="0"/>
              <a:t>Erupción </a:t>
            </a:r>
            <a:r>
              <a:rPr lang="es-ES" sz="1600" b="1" dirty="0" err="1"/>
              <a:t>purpúrica</a:t>
            </a:r>
            <a:r>
              <a:rPr lang="es-ES" sz="1600" b="1" dirty="0"/>
              <a:t> pigmentada </a:t>
            </a:r>
            <a:r>
              <a:rPr lang="es-ES" sz="1600" dirty="0"/>
              <a:t>(familiar</a:t>
            </a:r>
            <a:r>
              <a:rPr lang="es-ES" sz="1600" dirty="0" smtClean="0"/>
              <a:t>)</a:t>
            </a:r>
          </a:p>
          <a:p>
            <a:pPr marL="285750" indent="-285750" algn="just">
              <a:spcAft>
                <a:spcPts val="0"/>
              </a:spcAft>
              <a:buFont typeface="Arial" pitchFamily="34" charset="0"/>
              <a:buChar char="•"/>
            </a:pPr>
            <a:r>
              <a:rPr lang="es-ES" sz="1600" b="1" dirty="0">
                <a:solidFill>
                  <a:srgbClr val="00B050"/>
                </a:solidFill>
              </a:rPr>
              <a:t>Liquen </a:t>
            </a:r>
            <a:r>
              <a:rPr lang="es-ES" sz="1600" b="1" dirty="0" smtClean="0">
                <a:solidFill>
                  <a:srgbClr val="00B050"/>
                </a:solidFill>
              </a:rPr>
              <a:t>áureo</a:t>
            </a:r>
          </a:p>
          <a:p>
            <a:pPr marL="285750" indent="-285750" algn="just">
              <a:spcAft>
                <a:spcPts val="0"/>
              </a:spcAft>
              <a:buFont typeface="Arial" pitchFamily="34" charset="0"/>
              <a:buChar char="•"/>
            </a:pPr>
            <a:r>
              <a:rPr lang="es-ES" sz="1600" b="1" dirty="0"/>
              <a:t>Púrpura de contacto</a:t>
            </a:r>
            <a:endParaRPr lang="es-AR" sz="1600" dirty="0"/>
          </a:p>
          <a:p>
            <a:pPr marL="285750" indent="-285750" algn="just">
              <a:spcAft>
                <a:spcPts val="0"/>
              </a:spcAft>
              <a:buFont typeface="Arial" pitchFamily="34" charset="0"/>
              <a:buChar char="•"/>
            </a:pPr>
            <a:r>
              <a:rPr lang="es-AR" sz="1600" b="1" dirty="0" smtClean="0"/>
              <a:t>Púrpura senil</a:t>
            </a:r>
          </a:p>
          <a:p>
            <a:pPr marL="285750" indent="-285750" algn="just">
              <a:spcAft>
                <a:spcPts val="0"/>
              </a:spcAft>
              <a:buFont typeface="Arial" pitchFamily="34" charset="0"/>
              <a:buChar char="•"/>
            </a:pPr>
            <a:r>
              <a:rPr lang="es-ES" sz="1600" b="1" dirty="0" smtClean="0">
                <a:solidFill>
                  <a:srgbClr val="00B050"/>
                </a:solidFill>
              </a:rPr>
              <a:t>Púrpura </a:t>
            </a:r>
            <a:r>
              <a:rPr lang="es-ES" sz="1600" b="1" dirty="0">
                <a:solidFill>
                  <a:srgbClr val="00B050"/>
                </a:solidFill>
              </a:rPr>
              <a:t>de </a:t>
            </a:r>
            <a:r>
              <a:rPr lang="es-ES" sz="1600" b="1" dirty="0" err="1">
                <a:solidFill>
                  <a:srgbClr val="00B050"/>
                </a:solidFill>
              </a:rPr>
              <a:t>Schamberg</a:t>
            </a:r>
            <a:r>
              <a:rPr lang="es-ES" sz="1600" b="1" dirty="0">
                <a:solidFill>
                  <a:srgbClr val="00B050"/>
                </a:solidFill>
              </a:rPr>
              <a:t> </a:t>
            </a:r>
            <a:endParaRPr lang="es-ES" sz="1600" b="1" dirty="0" smtClean="0">
              <a:solidFill>
                <a:srgbClr val="00B050"/>
              </a:solidFill>
            </a:endParaRPr>
          </a:p>
          <a:p>
            <a:pPr marL="285750" indent="-285750" algn="just">
              <a:spcAft>
                <a:spcPts val="0"/>
              </a:spcAft>
              <a:buFont typeface="Arial" pitchFamily="34" charset="0"/>
              <a:buChar char="•"/>
            </a:pPr>
            <a:r>
              <a:rPr lang="es-ES" sz="1600" b="1" dirty="0">
                <a:solidFill>
                  <a:srgbClr val="00B050"/>
                </a:solidFill>
              </a:rPr>
              <a:t>Púrpura de </a:t>
            </a:r>
            <a:r>
              <a:rPr lang="es-ES" sz="1600" b="1" dirty="0" err="1">
                <a:solidFill>
                  <a:srgbClr val="00B050"/>
                </a:solidFill>
              </a:rPr>
              <a:t>Schöenlein-Henoch</a:t>
            </a:r>
            <a:endParaRPr lang="es-AR" sz="1600" dirty="0">
              <a:solidFill>
                <a:srgbClr val="00B050"/>
              </a:solidFill>
            </a:endParaRPr>
          </a:p>
          <a:p>
            <a:pPr marL="285750" indent="-285750" algn="just">
              <a:spcAft>
                <a:spcPts val="0"/>
              </a:spcAft>
              <a:buFont typeface="Arial" pitchFamily="34" charset="0"/>
              <a:buChar char="•"/>
            </a:pPr>
            <a:r>
              <a:rPr lang="es-ES" sz="1600" b="1" dirty="0"/>
              <a:t>Púrpura sistémica</a:t>
            </a:r>
            <a:endParaRPr lang="es-AR" sz="1600" dirty="0"/>
          </a:p>
          <a:p>
            <a:pPr marL="285750" indent="-285750" algn="just">
              <a:spcAft>
                <a:spcPts val="0"/>
              </a:spcAft>
              <a:buFont typeface="Arial" pitchFamily="34" charset="0"/>
              <a:buChar char="•"/>
            </a:pPr>
            <a:r>
              <a:rPr lang="es-ES" sz="1600" b="1" dirty="0"/>
              <a:t>Púrpura tóxica</a:t>
            </a:r>
            <a:r>
              <a:rPr lang="es-ES" sz="1600" dirty="0"/>
              <a:t> </a:t>
            </a:r>
            <a:endParaRPr lang="es-AR" sz="16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b="1"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pt-BR" sz="1400" b="1" dirty="0" smtClean="0"/>
          </a:p>
          <a:p>
            <a:pPr marL="1428750" lvl="2" indent="-285750" algn="just">
              <a:buFont typeface="Arial" pitchFamily="34" charset="0"/>
              <a:buChar char="•"/>
            </a:pPr>
            <a:endParaRPr lang="es-AR" sz="200" dirty="0"/>
          </a:p>
          <a:p>
            <a:pPr algn="just">
              <a:spcAft>
                <a:spcPts val="0"/>
              </a:spcAft>
            </a:pPr>
            <a:endParaRPr lang="es-ES" sz="1400" b="1" dirty="0">
              <a:latin typeface="Arial"/>
              <a:ea typeface="Times New Roman"/>
              <a:cs typeface="Times New Roman"/>
            </a:endParaRPr>
          </a:p>
        </p:txBody>
      </p:sp>
      <p:sp>
        <p:nvSpPr>
          <p:cNvPr id="5" name="4 Rectángulo"/>
          <p:cNvSpPr/>
          <p:nvPr/>
        </p:nvSpPr>
        <p:spPr>
          <a:xfrm>
            <a:off x="6679680" y="4802139"/>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2968084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393778"/>
            <a:ext cx="9071643" cy="3528002"/>
          </a:xfrm>
        </p:spPr>
        <p:txBody>
          <a:bodyPr>
            <a:normAutofit/>
          </a:bodyPr>
          <a:lstStyle/>
          <a:p>
            <a:pPr algn="just">
              <a:spcAft>
                <a:spcPts val="0"/>
              </a:spcAft>
            </a:pPr>
            <a:endParaRPr lang="es-ES" sz="1400" b="1" dirty="0" smtClean="0">
              <a:latin typeface="Arial"/>
              <a:ea typeface="Times New Roman"/>
              <a:cs typeface="Times New Roman"/>
            </a:endParaRPr>
          </a:p>
          <a:p>
            <a:pPr marL="457200" indent="-457200" algn="just">
              <a:spcAft>
                <a:spcPts val="0"/>
              </a:spcAft>
            </a:pPr>
            <a:r>
              <a:rPr lang="es-ES" sz="1600" b="1" dirty="0">
                <a:solidFill>
                  <a:srgbClr val="FF0000"/>
                </a:solidFill>
                <a:latin typeface="Times New Roman" pitchFamily="18" charset="0"/>
                <a:ea typeface="Times New Roman"/>
                <a:cs typeface="Times New Roman" pitchFamily="18" charset="0"/>
              </a:rPr>
              <a:t>Otras púrpuras</a:t>
            </a:r>
            <a:endParaRPr lang="es-AR" sz="1600" dirty="0">
              <a:solidFill>
                <a:srgbClr val="FF0000"/>
              </a:solidFill>
              <a:latin typeface="Times New Roman" pitchFamily="18" charset="0"/>
              <a:ea typeface="Times New Roman"/>
              <a:cs typeface="Times New Roman" pitchFamily="18" charset="0"/>
            </a:endParaRPr>
          </a:p>
          <a:p>
            <a:pPr marL="285750" indent="-285750" algn="just">
              <a:spcAft>
                <a:spcPts val="0"/>
              </a:spcAft>
              <a:buFont typeface="Arial" pitchFamily="34" charset="0"/>
              <a:buChar char="•"/>
            </a:pPr>
            <a:r>
              <a:rPr lang="es-ES" sz="1600" b="1" dirty="0" smtClean="0">
                <a:latin typeface="Times New Roman" pitchFamily="18" charset="0"/>
                <a:ea typeface="Times New Roman"/>
                <a:cs typeface="Times New Roman" pitchFamily="18" charset="0"/>
              </a:rPr>
              <a:t>Edema </a:t>
            </a:r>
            <a:r>
              <a:rPr lang="es-ES" sz="1600" b="1" dirty="0">
                <a:latin typeface="Times New Roman" pitchFamily="18" charset="0"/>
                <a:ea typeface="Times New Roman"/>
                <a:cs typeface="Times New Roman" pitchFamily="18" charset="0"/>
              </a:rPr>
              <a:t>agudo </a:t>
            </a:r>
            <a:r>
              <a:rPr lang="es-ES" sz="1600" b="1" dirty="0" smtClean="0">
                <a:latin typeface="Times New Roman" pitchFamily="18" charset="0"/>
                <a:ea typeface="Times New Roman"/>
                <a:cs typeface="Times New Roman" pitchFamily="18" charset="0"/>
              </a:rPr>
              <a:t>hemorrágico</a:t>
            </a:r>
            <a:endParaRPr lang="es-AR" sz="1600" dirty="0" smtClean="0">
              <a:latin typeface="Times New Roman" pitchFamily="18" charset="0"/>
              <a:cs typeface="Times New Roman" pitchFamily="18" charset="0"/>
            </a:endParaRPr>
          </a:p>
          <a:p>
            <a:pPr marL="285750" indent="-285750" algn="just">
              <a:spcAft>
                <a:spcPts val="0"/>
              </a:spcAft>
              <a:buFont typeface="Arial" pitchFamily="34" charset="0"/>
              <a:buChar char="•"/>
            </a:pPr>
            <a:r>
              <a:rPr lang="es-ES" sz="1600" b="1" dirty="0">
                <a:latin typeface="Times New Roman" pitchFamily="18" charset="0"/>
                <a:cs typeface="Times New Roman" pitchFamily="18" charset="0"/>
              </a:rPr>
              <a:t>Fenómeno de </a:t>
            </a:r>
            <a:r>
              <a:rPr lang="es-ES" sz="1600" b="1" dirty="0" err="1" smtClean="0">
                <a:latin typeface="Times New Roman" pitchFamily="18" charset="0"/>
                <a:cs typeface="Times New Roman" pitchFamily="18" charset="0"/>
              </a:rPr>
              <a:t>Kasabach-Merrit</a:t>
            </a:r>
            <a:endParaRPr lang="es-ES" sz="1600" b="1" dirty="0" smtClean="0">
              <a:latin typeface="Times New Roman" pitchFamily="18" charset="0"/>
              <a:cs typeface="Times New Roman" pitchFamily="18" charset="0"/>
            </a:endParaRPr>
          </a:p>
          <a:p>
            <a:pPr marL="285750" indent="-285750" algn="just">
              <a:spcAft>
                <a:spcPts val="0"/>
              </a:spcAft>
              <a:buFont typeface="Arial" pitchFamily="34" charset="0"/>
              <a:buChar char="•"/>
            </a:pPr>
            <a:r>
              <a:rPr lang="es-ES" sz="1600" b="1" dirty="0">
                <a:latin typeface="Times New Roman" pitchFamily="18" charset="0"/>
                <a:cs typeface="Times New Roman" pitchFamily="18" charset="0"/>
              </a:rPr>
              <a:t>Hematopoyesis </a:t>
            </a:r>
            <a:r>
              <a:rPr lang="es-ES" sz="1600" b="1" dirty="0" err="1">
                <a:latin typeface="Times New Roman" pitchFamily="18" charset="0"/>
                <a:cs typeface="Times New Roman" pitchFamily="18" charset="0"/>
              </a:rPr>
              <a:t>extramedular</a:t>
            </a:r>
            <a:r>
              <a:rPr lang="es-ES" sz="1600" b="1" dirty="0">
                <a:latin typeface="Times New Roman" pitchFamily="18" charset="0"/>
                <a:cs typeface="Times New Roman" pitchFamily="18" charset="0"/>
              </a:rPr>
              <a:t> (bebé en madalena de arándanos</a:t>
            </a:r>
            <a:r>
              <a:rPr lang="es-ES" sz="1600" b="1" dirty="0" smtClean="0">
                <a:latin typeface="Times New Roman" pitchFamily="18" charset="0"/>
                <a:cs typeface="Times New Roman" pitchFamily="18" charset="0"/>
              </a:rPr>
              <a:t>)</a:t>
            </a:r>
          </a:p>
          <a:p>
            <a:pPr marL="285750" indent="-285750" algn="just">
              <a:spcAft>
                <a:spcPts val="0"/>
              </a:spcAft>
              <a:buFont typeface="Arial" pitchFamily="34" charset="0"/>
              <a:buChar char="•"/>
            </a:pPr>
            <a:r>
              <a:rPr lang="es-ES" sz="1600" b="1" dirty="0"/>
              <a:t>Púrpura </a:t>
            </a:r>
            <a:r>
              <a:rPr lang="es-ES" sz="1600" b="1" dirty="0" err="1"/>
              <a:t>fulminans</a:t>
            </a:r>
            <a:r>
              <a:rPr lang="es-ES" sz="1600" b="1" dirty="0"/>
              <a:t> (</a:t>
            </a:r>
            <a:r>
              <a:rPr lang="es-ES" sz="1600" b="1" dirty="0" err="1"/>
              <a:t>Waterhouse-Friderichsen</a:t>
            </a:r>
            <a:r>
              <a:rPr lang="es-ES" sz="1600" b="1" dirty="0" smtClean="0"/>
              <a:t>)</a:t>
            </a:r>
          </a:p>
          <a:p>
            <a:pPr marL="285750" indent="-285750" algn="just">
              <a:spcAft>
                <a:spcPts val="0"/>
              </a:spcAft>
              <a:buFont typeface="Arial" pitchFamily="34" charset="0"/>
              <a:buChar char="•"/>
            </a:pPr>
            <a:r>
              <a:rPr lang="es-ES" sz="1600" b="1" dirty="0"/>
              <a:t>Púrpura en guantes y </a:t>
            </a:r>
            <a:r>
              <a:rPr lang="es-ES" sz="1600" b="1" dirty="0" smtClean="0"/>
              <a:t>medias</a:t>
            </a:r>
            <a:endParaRPr lang="es-AR" sz="1600" dirty="0"/>
          </a:p>
          <a:p>
            <a:pPr marL="285750" indent="-285750" algn="just">
              <a:spcAft>
                <a:spcPts val="0"/>
              </a:spcAft>
              <a:buFont typeface="Arial" pitchFamily="34" charset="0"/>
              <a:buChar char="•"/>
            </a:pPr>
            <a:endParaRPr lang="es-AR" sz="1600" b="1" dirty="0">
              <a:latin typeface="Times New Roman" pitchFamily="18" charset="0"/>
              <a:cs typeface="Times New Roman" pitchFamily="18" charset="0"/>
            </a:endParaRPr>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es-AR" sz="1400" dirty="0"/>
          </a:p>
          <a:p>
            <a:pPr marL="285750" indent="-285750" algn="just">
              <a:spcAft>
                <a:spcPts val="0"/>
              </a:spcAft>
              <a:buFont typeface="Arial" pitchFamily="34" charset="0"/>
              <a:buChar char="•"/>
            </a:pPr>
            <a:endParaRPr lang="pt-BR" sz="1400" b="1" dirty="0" smtClean="0"/>
          </a:p>
          <a:p>
            <a:pPr marL="1428750" lvl="2" indent="-285750" algn="just">
              <a:buFont typeface="Arial" pitchFamily="34" charset="0"/>
              <a:buChar char="•"/>
            </a:pPr>
            <a:endParaRPr lang="es-AR" sz="200" dirty="0"/>
          </a:p>
          <a:p>
            <a:pPr algn="just">
              <a:spcAft>
                <a:spcPts val="0"/>
              </a:spcAft>
            </a:pPr>
            <a:endParaRPr lang="es-ES" sz="1400" b="1" dirty="0">
              <a:latin typeface="Arial"/>
              <a:ea typeface="Times New Roman"/>
              <a:cs typeface="Times New Roman"/>
            </a:endParaRPr>
          </a:p>
        </p:txBody>
      </p:sp>
      <p:sp>
        <p:nvSpPr>
          <p:cNvPr id="5" name="4 Rectángulo"/>
          <p:cNvSpPr/>
          <p:nvPr/>
        </p:nvSpPr>
        <p:spPr>
          <a:xfrm>
            <a:off x="90622" y="4808862"/>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836031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503998" y="1393778"/>
            <a:ext cx="9071643" cy="3528002"/>
          </a:xfrm>
        </p:spPr>
        <p:txBody>
          <a:bodyPr>
            <a:normAutofit lnSpcReduction="10000"/>
          </a:bodyPr>
          <a:lstStyle/>
          <a:p>
            <a:pPr algn="just">
              <a:spcAft>
                <a:spcPts val="0"/>
              </a:spcAft>
            </a:pPr>
            <a:endParaRPr lang="es-ES" sz="1400" b="1" dirty="0" smtClean="0">
              <a:latin typeface="Arial"/>
              <a:ea typeface="Times New Roman"/>
              <a:cs typeface="Times New Roman"/>
            </a:endParaRPr>
          </a:p>
          <a:p>
            <a:pPr algn="just">
              <a:spcAft>
                <a:spcPts val="0"/>
              </a:spcAft>
            </a:pPr>
            <a:r>
              <a:rPr lang="es-ES" sz="1400" dirty="0">
                <a:latin typeface="Times New Roman" pitchFamily="18" charset="0"/>
                <a:cs typeface="Times New Roman" pitchFamily="18" charset="0"/>
              </a:rPr>
              <a:t>Ningún sistema de clasificación es completamente satisfactorio ya que es posible que ocurra más de un proceso en forma simultánea.</a:t>
            </a:r>
            <a:endParaRPr lang="es-AR" sz="1400" dirty="0">
              <a:latin typeface="Times New Roman" pitchFamily="18" charset="0"/>
              <a:cs typeface="Times New Roman" pitchFamily="18" charset="0"/>
            </a:endParaRPr>
          </a:p>
          <a:p>
            <a:pPr algn="just">
              <a:spcAft>
                <a:spcPts val="0"/>
              </a:spcAft>
            </a:pPr>
            <a:endParaRPr lang="es-ES" sz="1400" b="1" dirty="0">
              <a:latin typeface="Arial"/>
              <a:ea typeface="Times New Roman"/>
              <a:cs typeface="Times New Roman"/>
            </a:endParaRPr>
          </a:p>
          <a:p>
            <a:pPr lvl="0" algn="just">
              <a:lnSpc>
                <a:spcPct val="108000"/>
              </a:lnSpc>
              <a:spcAft>
                <a:spcPts val="800"/>
              </a:spcAft>
            </a:pPr>
            <a:r>
              <a:rPr lang="en-US" sz="2400" dirty="0" err="1">
                <a:latin typeface="Times New Roman" pitchFamily="18"/>
                <a:cs typeface="Times New Roman" pitchFamily="18"/>
              </a:rPr>
              <a:t>Dermatosis</a:t>
            </a:r>
            <a:r>
              <a:rPr lang="en-US" sz="2400" dirty="0">
                <a:latin typeface="Times New Roman" pitchFamily="18"/>
                <a:cs typeface="Times New Roman" pitchFamily="18"/>
              </a:rPr>
              <a:t> </a:t>
            </a:r>
            <a:r>
              <a:rPr lang="en-US" sz="2400" dirty="0" err="1">
                <a:latin typeface="Times New Roman" pitchFamily="18"/>
                <a:cs typeface="Times New Roman" pitchFamily="18"/>
              </a:rPr>
              <a:t>purpúricas</a:t>
            </a:r>
            <a:r>
              <a:rPr lang="en-US" sz="2400" dirty="0">
                <a:latin typeface="Times New Roman" pitchFamily="18"/>
                <a:cs typeface="Times New Roman" pitchFamily="18"/>
              </a:rPr>
              <a:t> </a:t>
            </a:r>
            <a:r>
              <a:rPr lang="en-US" sz="2400" dirty="0" err="1">
                <a:latin typeface="Times New Roman" pitchFamily="18"/>
                <a:cs typeface="Times New Roman" pitchFamily="18"/>
              </a:rPr>
              <a:t>pigmentadas</a:t>
            </a:r>
            <a:endParaRPr lang="en-US" sz="2400" dirty="0">
              <a:latin typeface="Times New Roman" pitchFamily="18"/>
              <a:cs typeface="Times New Roman" pitchFamily="18"/>
            </a:endParaRPr>
          </a:p>
          <a:p>
            <a:pPr lvl="0" algn="just"/>
            <a:r>
              <a:rPr lang="en-US" sz="2400" dirty="0">
                <a:solidFill>
                  <a:srgbClr val="94B0BE"/>
                </a:solidFill>
                <a:latin typeface="Times New Roman" pitchFamily="18"/>
                <a:cs typeface="Times New Roman" pitchFamily="18"/>
              </a:rPr>
              <a:t>■ </a:t>
            </a:r>
            <a:r>
              <a:rPr lang="en-US" sz="2400" dirty="0">
                <a:latin typeface="Times New Roman" pitchFamily="18"/>
                <a:cs typeface="Times New Roman" pitchFamily="18"/>
              </a:rPr>
              <a:t>Las </a:t>
            </a:r>
            <a:r>
              <a:rPr lang="en-US" sz="2400" dirty="0" err="1">
                <a:latin typeface="Times New Roman" pitchFamily="18"/>
                <a:cs typeface="Times New Roman" pitchFamily="18"/>
              </a:rPr>
              <a:t>dermatosis</a:t>
            </a:r>
            <a:r>
              <a:rPr lang="en-US" sz="2400" dirty="0">
                <a:latin typeface="Times New Roman" pitchFamily="18"/>
                <a:cs typeface="Times New Roman" pitchFamily="18"/>
              </a:rPr>
              <a:t> </a:t>
            </a:r>
            <a:r>
              <a:rPr lang="en-US" sz="2400" dirty="0" err="1">
                <a:latin typeface="Times New Roman" pitchFamily="18"/>
                <a:cs typeface="Times New Roman" pitchFamily="18"/>
              </a:rPr>
              <a:t>purpúricas</a:t>
            </a:r>
            <a:r>
              <a:rPr lang="en-US" sz="2400" dirty="0">
                <a:latin typeface="Times New Roman" pitchFamily="18"/>
                <a:cs typeface="Times New Roman" pitchFamily="18"/>
              </a:rPr>
              <a:t> </a:t>
            </a:r>
            <a:r>
              <a:rPr lang="en-US" sz="2400" dirty="0" err="1">
                <a:latin typeface="Times New Roman" pitchFamily="18"/>
                <a:cs typeface="Times New Roman" pitchFamily="18"/>
              </a:rPr>
              <a:t>pigmentadas</a:t>
            </a:r>
            <a:r>
              <a:rPr lang="en-US" sz="2400" dirty="0">
                <a:latin typeface="Times New Roman" pitchFamily="18"/>
                <a:cs typeface="Times New Roman" pitchFamily="18"/>
              </a:rPr>
              <a:t> (PPD, </a:t>
            </a:r>
            <a:r>
              <a:rPr lang="en-US" sz="2400" i="1" dirty="0">
                <a:latin typeface="Times New Roman" pitchFamily="18"/>
                <a:cs typeface="Times New Roman" pitchFamily="18"/>
              </a:rPr>
              <a:t>pigmented </a:t>
            </a:r>
            <a:r>
              <a:rPr lang="en-US" sz="2400" i="1" dirty="0" err="1">
                <a:latin typeface="Times New Roman" pitchFamily="18"/>
                <a:cs typeface="Times New Roman" pitchFamily="18"/>
              </a:rPr>
              <a:t>purpuric</a:t>
            </a:r>
            <a:r>
              <a:rPr lang="en-US" sz="2400" i="1" dirty="0">
                <a:latin typeface="Times New Roman" pitchFamily="18"/>
                <a:cs typeface="Times New Roman" pitchFamily="18"/>
              </a:rPr>
              <a:t> </a:t>
            </a:r>
            <a:r>
              <a:rPr lang="en-US" sz="2400" i="1" dirty="0" err="1">
                <a:latin typeface="Times New Roman" pitchFamily="18"/>
                <a:cs typeface="Times New Roman" pitchFamily="18"/>
              </a:rPr>
              <a:t>dermatoses</a:t>
            </a:r>
            <a:r>
              <a:rPr lang="en-US" sz="2400" dirty="0">
                <a:latin typeface="Times New Roman" pitchFamily="18"/>
                <a:cs typeface="Times New Roman" pitchFamily="18"/>
              </a:rPr>
              <a:t>) se </a:t>
            </a:r>
            <a:r>
              <a:rPr lang="en-US" sz="2400" dirty="0" err="1">
                <a:latin typeface="Times New Roman" pitchFamily="18"/>
                <a:cs typeface="Times New Roman" pitchFamily="18"/>
              </a:rPr>
              <a:t>distinguen</a:t>
            </a:r>
            <a:r>
              <a:rPr lang="en-US" sz="2400" dirty="0">
                <a:latin typeface="Times New Roman" pitchFamily="18"/>
                <a:cs typeface="Times New Roman" pitchFamily="18"/>
              </a:rPr>
              <a:t> </a:t>
            </a:r>
            <a:r>
              <a:rPr lang="en-US" sz="2400" dirty="0" err="1">
                <a:latin typeface="Times New Roman" pitchFamily="18"/>
                <a:cs typeface="Times New Roman" pitchFamily="18"/>
              </a:rPr>
              <a:t>por</a:t>
            </a:r>
            <a:r>
              <a:rPr lang="en-US" sz="2400" dirty="0">
                <a:latin typeface="Times New Roman" pitchFamily="18"/>
                <a:cs typeface="Times New Roman" pitchFamily="18"/>
              </a:rPr>
              <a:t> </a:t>
            </a:r>
            <a:r>
              <a:rPr lang="en-US" sz="2400" dirty="0" err="1">
                <a:latin typeface="Times New Roman" pitchFamily="18"/>
                <a:cs typeface="Times New Roman" pitchFamily="18"/>
              </a:rPr>
              <a:t>sus</a:t>
            </a:r>
            <a:r>
              <a:rPr lang="en-US" sz="2400" dirty="0">
                <a:latin typeface="Times New Roman" pitchFamily="18"/>
                <a:cs typeface="Times New Roman" pitchFamily="18"/>
              </a:rPr>
              <a:t> </a:t>
            </a:r>
            <a:r>
              <a:rPr lang="en-US" sz="2400" dirty="0" err="1">
                <a:latin typeface="Times New Roman" pitchFamily="18"/>
                <a:cs typeface="Times New Roman" pitchFamily="18"/>
              </a:rPr>
              <a:t>características</a:t>
            </a:r>
            <a:r>
              <a:rPr lang="en-US" sz="2400" dirty="0">
                <a:latin typeface="Times New Roman" pitchFamily="18"/>
                <a:cs typeface="Times New Roman" pitchFamily="18"/>
              </a:rPr>
              <a:t> </a:t>
            </a:r>
            <a:r>
              <a:rPr lang="en-US" sz="2400" dirty="0" err="1">
                <a:latin typeface="Times New Roman" pitchFamily="18"/>
                <a:cs typeface="Times New Roman" pitchFamily="18"/>
              </a:rPr>
              <a:t>clínicas</a:t>
            </a:r>
            <a:r>
              <a:rPr lang="en-US" sz="2400" dirty="0">
                <a:latin typeface="Times New Roman" pitchFamily="18"/>
                <a:cs typeface="Times New Roman" pitchFamily="18"/>
              </a:rPr>
              <a:t> y </a:t>
            </a:r>
            <a:r>
              <a:rPr lang="en-US" sz="2400" dirty="0" err="1">
                <a:latin typeface="Times New Roman" pitchFamily="18"/>
                <a:cs typeface="Times New Roman" pitchFamily="18"/>
              </a:rPr>
              <a:t>tienen</a:t>
            </a:r>
            <a:r>
              <a:rPr lang="en-US" sz="2400" dirty="0">
                <a:latin typeface="Times New Roman" pitchFamily="18"/>
                <a:cs typeface="Times New Roman" pitchFamily="18"/>
              </a:rPr>
              <a:t> </a:t>
            </a:r>
            <a:r>
              <a:rPr lang="en-US" sz="2400" dirty="0" err="1">
                <a:latin typeface="Times New Roman" pitchFamily="18"/>
                <a:cs typeface="Times New Roman" pitchFamily="18"/>
              </a:rPr>
              <a:t>manifestaciones</a:t>
            </a:r>
            <a:r>
              <a:rPr lang="en-US" sz="2400" dirty="0">
                <a:latin typeface="Times New Roman" pitchFamily="18"/>
                <a:cs typeface="Times New Roman" pitchFamily="18"/>
              </a:rPr>
              <a:t> </a:t>
            </a:r>
            <a:r>
              <a:rPr lang="en-US" sz="2400" dirty="0" err="1">
                <a:latin typeface="Times New Roman" pitchFamily="18"/>
                <a:cs typeface="Times New Roman" pitchFamily="18"/>
              </a:rPr>
              <a:t>dermopatológicas</a:t>
            </a:r>
            <a:r>
              <a:rPr lang="en-US" sz="2400" dirty="0">
                <a:latin typeface="Times New Roman" pitchFamily="18"/>
                <a:cs typeface="Times New Roman" pitchFamily="18"/>
              </a:rPr>
              <a:t> </a:t>
            </a:r>
            <a:r>
              <a:rPr lang="en-US" sz="2400" dirty="0" err="1">
                <a:latin typeface="Times New Roman" pitchFamily="18"/>
                <a:cs typeface="Times New Roman" pitchFamily="18"/>
              </a:rPr>
              <a:t>idénticas</a:t>
            </a:r>
            <a:r>
              <a:rPr lang="en-US" sz="2400" dirty="0">
                <a:latin typeface="Times New Roman" pitchFamily="18"/>
                <a:cs typeface="Times New Roman" pitchFamily="18"/>
              </a:rPr>
              <a:t>, </a:t>
            </a:r>
            <a:r>
              <a:rPr lang="en-US" sz="2400" dirty="0" err="1">
                <a:latin typeface="Times New Roman" pitchFamily="18"/>
                <a:cs typeface="Times New Roman" pitchFamily="18"/>
              </a:rPr>
              <a:t>pero</a:t>
            </a:r>
            <a:r>
              <a:rPr lang="en-US" sz="2400" dirty="0">
                <a:latin typeface="Times New Roman" pitchFamily="18"/>
                <a:cs typeface="Times New Roman" pitchFamily="18"/>
              </a:rPr>
              <a:t>, se </a:t>
            </a:r>
            <a:r>
              <a:rPr lang="en-US" sz="2400" dirty="0" err="1">
                <a:latin typeface="Times New Roman" pitchFamily="18"/>
                <a:cs typeface="Times New Roman" pitchFamily="18"/>
              </a:rPr>
              <a:t>distinguen</a:t>
            </a:r>
            <a:r>
              <a:rPr lang="en-US" sz="2400" dirty="0">
                <a:latin typeface="Times New Roman" pitchFamily="18"/>
                <a:cs typeface="Times New Roman" pitchFamily="18"/>
              </a:rPr>
              <a:t> </a:t>
            </a:r>
            <a:r>
              <a:rPr lang="en-US" sz="2400" dirty="0" err="1">
                <a:latin typeface="Times New Roman" pitchFamily="18"/>
                <a:cs typeface="Times New Roman" pitchFamily="18"/>
              </a:rPr>
              <a:t>distintas</a:t>
            </a:r>
            <a:r>
              <a:rPr lang="en-US" sz="2400" dirty="0">
                <a:latin typeface="Times New Roman" pitchFamily="18"/>
                <a:cs typeface="Times New Roman" pitchFamily="18"/>
              </a:rPr>
              <a:t> </a:t>
            </a:r>
            <a:r>
              <a:rPr lang="en-US" sz="2400" dirty="0" err="1">
                <a:latin typeface="Times New Roman" pitchFamily="18"/>
                <a:cs typeface="Times New Roman" pitchFamily="18"/>
              </a:rPr>
              <a:t>afecciones</a:t>
            </a:r>
            <a:r>
              <a:rPr lang="en-US" sz="2400" dirty="0">
                <a:latin typeface="Times New Roman" pitchFamily="18"/>
                <a:cs typeface="Times New Roman" pitchFamily="18"/>
              </a:rPr>
              <a:t> </a:t>
            </a:r>
            <a:r>
              <a:rPr lang="en-US" sz="2400" dirty="0" err="1">
                <a:latin typeface="Times New Roman" pitchFamily="18"/>
                <a:cs typeface="Times New Roman" pitchFamily="18"/>
              </a:rPr>
              <a:t>dentro</a:t>
            </a:r>
            <a:r>
              <a:rPr lang="en-US" sz="2400" dirty="0">
                <a:latin typeface="Times New Roman" pitchFamily="18"/>
                <a:cs typeface="Times New Roman" pitchFamily="18"/>
              </a:rPr>
              <a:t> de los </a:t>
            </a:r>
            <a:r>
              <a:rPr lang="en-US" sz="2400" dirty="0" err="1">
                <a:latin typeface="Times New Roman" pitchFamily="18"/>
                <a:cs typeface="Times New Roman" pitchFamily="18"/>
              </a:rPr>
              <a:t>mismos</a:t>
            </a:r>
            <a:r>
              <a:rPr lang="en-US" sz="2400" dirty="0">
                <a:latin typeface="Times New Roman" pitchFamily="18"/>
                <a:cs typeface="Times New Roman" pitchFamily="18"/>
              </a:rPr>
              <a:t> </a:t>
            </a:r>
            <a:r>
              <a:rPr lang="en-US" sz="2400" dirty="0" err="1">
                <a:latin typeface="Times New Roman" pitchFamily="18"/>
                <a:cs typeface="Times New Roman" pitchFamily="18"/>
              </a:rPr>
              <a:t>patrones</a:t>
            </a:r>
            <a:r>
              <a:rPr lang="en-US" sz="2400" dirty="0">
                <a:latin typeface="Times New Roman" pitchFamily="18"/>
                <a:cs typeface="Times New Roman" pitchFamily="18"/>
              </a:rPr>
              <a:t> .</a:t>
            </a:r>
          </a:p>
          <a:p>
            <a:pPr algn="just">
              <a:spcAft>
                <a:spcPts val="0"/>
              </a:spcAft>
            </a:pPr>
            <a:endParaRPr lang="es-ES" sz="1400" b="1" dirty="0" smtClean="0">
              <a:latin typeface="Arial"/>
              <a:ea typeface="Times New Roman"/>
              <a:cs typeface="Times New Roman"/>
            </a:endParaRPr>
          </a:p>
          <a:p>
            <a:pPr algn="just">
              <a:spcAft>
                <a:spcPts val="0"/>
              </a:spcAft>
            </a:pPr>
            <a:r>
              <a:rPr lang="es-ES" sz="1400" dirty="0" smtClean="0">
                <a:latin typeface="Arial"/>
                <a:ea typeface="Times New Roman"/>
                <a:cs typeface="Times New Roman"/>
              </a:rPr>
              <a:t> </a:t>
            </a:r>
            <a:endParaRPr lang="es-AR" sz="2000" dirty="0">
              <a:latin typeface="Times New Roman"/>
              <a:ea typeface="Times New Roman"/>
            </a:endParaRPr>
          </a:p>
          <a:p>
            <a:pPr>
              <a:spcAft>
                <a:spcPts val="0"/>
              </a:spcAft>
            </a:pPr>
            <a:r>
              <a:rPr lang="es-ES" sz="1400" b="1" dirty="0">
                <a:latin typeface="Arial"/>
                <a:ea typeface="Times New Roman"/>
                <a:cs typeface="Times New Roman"/>
              </a:rPr>
              <a:t> </a:t>
            </a:r>
            <a:endParaRPr lang="es-AR" sz="2000" dirty="0">
              <a:effectLst/>
              <a:latin typeface="Times New Roman"/>
              <a:ea typeface="Times New Roman"/>
            </a:endParaRPr>
          </a:p>
        </p:txBody>
      </p:sp>
      <p:sp>
        <p:nvSpPr>
          <p:cNvPr id="5" name="4 Rectángulo"/>
          <p:cNvSpPr/>
          <p:nvPr/>
        </p:nvSpPr>
        <p:spPr>
          <a:xfrm>
            <a:off x="296706" y="4667668"/>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2696193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lgn="just"/>
            <a:r>
              <a:rPr lang="es-AR">
                <a:cs typeface="Tahoma" pitchFamily="2"/>
              </a:rPr>
              <a:t>PÚRPURAS  </a:t>
            </a:r>
            <a:r>
              <a:rPr lang="en-US" sz="1400">
                <a:solidFill>
                  <a:srgbClr val="000000"/>
                </a:solidFill>
                <a:latin typeface="Times New Roman" pitchFamily="18"/>
                <a:cs typeface="Times New Roman" pitchFamily="18"/>
              </a:rPr>
              <a:t>Dermatosis purpúricas pigmentadas (PPD, </a:t>
            </a:r>
            <a:r>
              <a:rPr lang="en-US" sz="1400" i="1">
                <a:solidFill>
                  <a:srgbClr val="000000"/>
                </a:solidFill>
                <a:latin typeface="Times New Roman" pitchFamily="18"/>
                <a:cs typeface="Times New Roman" pitchFamily="18"/>
              </a:rPr>
              <a:t>pigmented purpuric dermatoses</a:t>
            </a:r>
            <a:r>
              <a:rPr lang="en-US" sz="1400">
                <a:solidFill>
                  <a:srgbClr val="000000"/>
                </a:solidFill>
                <a:latin typeface="Times New Roman" pitchFamily="18"/>
                <a:cs typeface="Times New Roman" pitchFamily="18"/>
              </a:rPr>
              <a:t>)</a:t>
            </a:r>
          </a:p>
        </p:txBody>
      </p:sp>
      <p:sp>
        <p:nvSpPr>
          <p:cNvPr id="3" name="Text Placeholder 2"/>
          <p:cNvSpPr txBox="1">
            <a:spLocks noGrp="1"/>
          </p:cNvSpPr>
          <p:nvPr>
            <p:ph type="body" idx="4294967295"/>
          </p:nvPr>
        </p:nvSpPr>
        <p:spPr/>
        <p:txBody>
          <a:bodyPr/>
          <a:lstStyle/>
          <a:p>
            <a:pPr lvl="0" algn="just">
              <a:buSzPct val="45000"/>
              <a:buFont typeface="StarSymbol"/>
              <a:buChar char="●"/>
            </a:pPr>
            <a:r>
              <a:rPr lang="en-US" sz="2000" dirty="0">
                <a:solidFill>
                  <a:srgbClr val="94B0BE"/>
                </a:solidFill>
                <a:latin typeface="Times New Roman" pitchFamily="18"/>
                <a:cs typeface="Times New Roman" pitchFamily="18"/>
              </a:rPr>
              <a:t>■ </a:t>
            </a:r>
            <a:r>
              <a:rPr lang="en-US" sz="2000" b="1" dirty="0" err="1">
                <a:solidFill>
                  <a:srgbClr val="FF0000"/>
                </a:solidFill>
                <a:latin typeface="Times New Roman" pitchFamily="18"/>
                <a:cs typeface="Times New Roman" pitchFamily="18"/>
              </a:rPr>
              <a:t>Enfermedad</a:t>
            </a:r>
            <a:r>
              <a:rPr lang="en-US" sz="2000" b="1" dirty="0">
                <a:solidFill>
                  <a:srgbClr val="FF0000"/>
                </a:solidFill>
                <a:latin typeface="Times New Roman" pitchFamily="18"/>
                <a:cs typeface="Times New Roman" pitchFamily="18"/>
              </a:rPr>
              <a:t> de </a:t>
            </a:r>
            <a:r>
              <a:rPr lang="en-US" sz="2000" b="1" dirty="0" err="1">
                <a:solidFill>
                  <a:srgbClr val="FF0000"/>
                </a:solidFill>
                <a:latin typeface="Times New Roman" pitchFamily="18"/>
                <a:cs typeface="Times New Roman" pitchFamily="18"/>
              </a:rPr>
              <a:t>Schamberg</a:t>
            </a:r>
            <a:r>
              <a:rPr lang="en-US" sz="2000" dirty="0">
                <a:latin typeface="Times New Roman" pitchFamily="18"/>
                <a:cs typeface="Times New Roman" pitchFamily="18"/>
              </a:rPr>
              <a:t>, </a:t>
            </a:r>
            <a:r>
              <a:rPr lang="en-US" sz="2000" dirty="0" err="1">
                <a:latin typeface="Times New Roman" pitchFamily="18"/>
                <a:cs typeface="Times New Roman" pitchFamily="18"/>
              </a:rPr>
              <a:t>también</a:t>
            </a:r>
            <a:r>
              <a:rPr lang="en-US" sz="2000" dirty="0">
                <a:latin typeface="Times New Roman" pitchFamily="18"/>
                <a:cs typeface="Times New Roman" pitchFamily="18"/>
              </a:rPr>
              <a:t> </a:t>
            </a:r>
            <a:r>
              <a:rPr lang="en-US" sz="2000" dirty="0" err="1">
                <a:latin typeface="Times New Roman" pitchFamily="18"/>
                <a:cs typeface="Times New Roman" pitchFamily="18"/>
              </a:rPr>
              <a:t>conocida</a:t>
            </a:r>
            <a:r>
              <a:rPr lang="en-US" sz="2000" dirty="0">
                <a:latin typeface="Times New Roman" pitchFamily="18"/>
                <a:cs typeface="Times New Roman" pitchFamily="18"/>
              </a:rPr>
              <a:t> </a:t>
            </a:r>
            <a:r>
              <a:rPr lang="en-US" sz="2000" dirty="0" err="1">
                <a:latin typeface="Times New Roman" pitchFamily="18"/>
                <a:cs typeface="Times New Roman" pitchFamily="18"/>
              </a:rPr>
              <a:t>como</a:t>
            </a:r>
            <a:r>
              <a:rPr lang="en-US" sz="2000" dirty="0">
                <a:latin typeface="Times New Roman" pitchFamily="18"/>
                <a:cs typeface="Times New Roman" pitchFamily="18"/>
              </a:rPr>
              <a:t> </a:t>
            </a:r>
            <a:r>
              <a:rPr lang="en-US" sz="2000" dirty="0" err="1">
                <a:latin typeface="Times New Roman" pitchFamily="18"/>
                <a:cs typeface="Times New Roman" pitchFamily="18"/>
              </a:rPr>
              <a:t>dermatosis</a:t>
            </a:r>
            <a:r>
              <a:rPr lang="en-US" sz="2000" dirty="0">
                <a:latin typeface="Times New Roman" pitchFamily="18"/>
                <a:cs typeface="Times New Roman" pitchFamily="18"/>
              </a:rPr>
              <a:t> </a:t>
            </a:r>
            <a:r>
              <a:rPr lang="en-US" sz="2000" dirty="0" err="1">
                <a:latin typeface="Times New Roman" pitchFamily="18"/>
                <a:cs typeface="Times New Roman" pitchFamily="18"/>
              </a:rPr>
              <a:t>purpúrea</a:t>
            </a:r>
            <a:r>
              <a:rPr lang="en-US" sz="2000" dirty="0">
                <a:latin typeface="Times New Roman" pitchFamily="18"/>
                <a:cs typeface="Times New Roman" pitchFamily="18"/>
              </a:rPr>
              <a:t> </a:t>
            </a:r>
            <a:r>
              <a:rPr lang="en-US" sz="2000" dirty="0" err="1">
                <a:latin typeface="Times New Roman" pitchFamily="18"/>
                <a:cs typeface="Times New Roman" pitchFamily="18"/>
              </a:rPr>
              <a:t>pigmentada</a:t>
            </a:r>
            <a:r>
              <a:rPr lang="en-US" sz="2000" dirty="0">
                <a:latin typeface="Times New Roman" pitchFamily="18"/>
                <a:cs typeface="Times New Roman" pitchFamily="18"/>
              </a:rPr>
              <a:t> </a:t>
            </a:r>
            <a:r>
              <a:rPr lang="en-US" sz="2000" dirty="0" err="1">
                <a:latin typeface="Times New Roman" pitchFamily="18"/>
                <a:cs typeface="Times New Roman" pitchFamily="18"/>
              </a:rPr>
              <a:t>progresiva</a:t>
            </a:r>
            <a:r>
              <a:rPr lang="en-US" sz="2000" dirty="0">
                <a:latin typeface="Times New Roman" pitchFamily="18"/>
                <a:cs typeface="Times New Roman" pitchFamily="18"/>
              </a:rPr>
              <a:t> o </a:t>
            </a:r>
            <a:r>
              <a:rPr lang="en-US" sz="2000" dirty="0" err="1">
                <a:latin typeface="Times New Roman" pitchFamily="18"/>
                <a:cs typeface="Times New Roman" pitchFamily="18"/>
              </a:rPr>
              <a:t>púrpura</a:t>
            </a:r>
            <a:r>
              <a:rPr lang="en-US" sz="2000" dirty="0">
                <a:latin typeface="Times New Roman" pitchFamily="18"/>
                <a:cs typeface="Times New Roman" pitchFamily="18"/>
              </a:rPr>
              <a:t> </a:t>
            </a:r>
            <a:r>
              <a:rPr lang="en-US" sz="2000" dirty="0" err="1">
                <a:latin typeface="Times New Roman" pitchFamily="18"/>
                <a:cs typeface="Times New Roman" pitchFamily="18"/>
              </a:rPr>
              <a:t>pigmentaria</a:t>
            </a:r>
            <a:r>
              <a:rPr lang="en-US" sz="2000" dirty="0">
                <a:latin typeface="Times New Roman" pitchFamily="18"/>
                <a:cs typeface="Times New Roman" pitchFamily="18"/>
              </a:rPr>
              <a:t> </a:t>
            </a:r>
            <a:r>
              <a:rPr lang="en-US" sz="2000" dirty="0" err="1">
                <a:latin typeface="Times New Roman" pitchFamily="18"/>
                <a:cs typeface="Times New Roman" pitchFamily="18"/>
              </a:rPr>
              <a:t>progresiva</a:t>
            </a:r>
            <a:r>
              <a:rPr lang="en-US" sz="2000" dirty="0">
                <a:latin typeface="Times New Roman" pitchFamily="18"/>
                <a:cs typeface="Times New Roman" pitchFamily="18"/>
              </a:rPr>
              <a:t>.</a:t>
            </a:r>
          </a:p>
          <a:p>
            <a:pPr lvl="0" algn="just">
              <a:buSzPct val="45000"/>
              <a:buFont typeface="StarSymbol"/>
              <a:buChar char="●"/>
            </a:pPr>
            <a:r>
              <a:rPr lang="en-US" sz="2000" dirty="0">
                <a:solidFill>
                  <a:srgbClr val="94B0BE"/>
                </a:solidFill>
                <a:latin typeface="Times New Roman" pitchFamily="18"/>
                <a:cs typeface="Times New Roman" pitchFamily="18"/>
              </a:rPr>
              <a:t>■ </a:t>
            </a:r>
            <a:r>
              <a:rPr lang="en-US" sz="2000" b="1" dirty="0" err="1">
                <a:solidFill>
                  <a:srgbClr val="FF0000"/>
                </a:solidFill>
                <a:latin typeface="Times New Roman" pitchFamily="18"/>
                <a:cs typeface="Times New Roman" pitchFamily="18"/>
              </a:rPr>
              <a:t>Enfermedad</a:t>
            </a:r>
            <a:r>
              <a:rPr lang="en-US" sz="2000" b="1" dirty="0">
                <a:solidFill>
                  <a:srgbClr val="FF0000"/>
                </a:solidFill>
                <a:latin typeface="Times New Roman" pitchFamily="18"/>
                <a:cs typeface="Times New Roman" pitchFamily="18"/>
              </a:rPr>
              <a:t> de </a:t>
            </a:r>
            <a:r>
              <a:rPr lang="en-US" sz="2000" b="1" dirty="0" err="1">
                <a:solidFill>
                  <a:srgbClr val="FF0000"/>
                </a:solidFill>
                <a:latin typeface="Times New Roman" pitchFamily="18"/>
                <a:cs typeface="Times New Roman" pitchFamily="18"/>
              </a:rPr>
              <a:t>Majocchi</a:t>
            </a:r>
            <a:r>
              <a:rPr lang="en-US" sz="2000" dirty="0">
                <a:latin typeface="Times New Roman" pitchFamily="18"/>
                <a:cs typeface="Times New Roman" pitchFamily="18"/>
              </a:rPr>
              <a:t>, </a:t>
            </a:r>
            <a:r>
              <a:rPr lang="en-US" sz="2000" dirty="0" err="1">
                <a:latin typeface="Times New Roman" pitchFamily="18"/>
                <a:cs typeface="Times New Roman" pitchFamily="18"/>
              </a:rPr>
              <a:t>también</a:t>
            </a:r>
            <a:r>
              <a:rPr lang="en-US" sz="2000" dirty="0">
                <a:latin typeface="Times New Roman" pitchFamily="18"/>
                <a:cs typeface="Times New Roman" pitchFamily="18"/>
              </a:rPr>
              <a:t> </a:t>
            </a:r>
            <a:r>
              <a:rPr lang="en-US" sz="2000" dirty="0" err="1">
                <a:latin typeface="Times New Roman" pitchFamily="18"/>
                <a:cs typeface="Times New Roman" pitchFamily="18"/>
              </a:rPr>
              <a:t>conocida</a:t>
            </a:r>
            <a:r>
              <a:rPr lang="en-US" sz="2000" dirty="0">
                <a:latin typeface="Times New Roman" pitchFamily="18"/>
                <a:cs typeface="Times New Roman" pitchFamily="18"/>
              </a:rPr>
              <a:t> </a:t>
            </a:r>
            <a:r>
              <a:rPr lang="en-US" sz="2000" dirty="0" err="1">
                <a:latin typeface="Times New Roman" pitchFamily="18"/>
                <a:cs typeface="Times New Roman" pitchFamily="18"/>
              </a:rPr>
              <a:t>como</a:t>
            </a:r>
            <a:r>
              <a:rPr lang="en-US" sz="2000" dirty="0">
                <a:latin typeface="Times New Roman" pitchFamily="18"/>
                <a:cs typeface="Times New Roman" pitchFamily="18"/>
              </a:rPr>
              <a:t> </a:t>
            </a:r>
            <a:r>
              <a:rPr lang="en-US" sz="2000" dirty="0" err="1">
                <a:latin typeface="Times New Roman" pitchFamily="18"/>
                <a:cs typeface="Times New Roman" pitchFamily="18"/>
              </a:rPr>
              <a:t>púrpura</a:t>
            </a:r>
            <a:r>
              <a:rPr lang="en-US" sz="2000" dirty="0">
                <a:latin typeface="Times New Roman" pitchFamily="18"/>
                <a:cs typeface="Times New Roman" pitchFamily="18"/>
              </a:rPr>
              <a:t> </a:t>
            </a:r>
            <a:r>
              <a:rPr lang="en-US" sz="2000" dirty="0" err="1">
                <a:latin typeface="Times New Roman" pitchFamily="18"/>
                <a:cs typeface="Times New Roman" pitchFamily="18"/>
              </a:rPr>
              <a:t>anular</a:t>
            </a:r>
            <a:r>
              <a:rPr lang="en-US" sz="2000" dirty="0">
                <a:latin typeface="Times New Roman" pitchFamily="18"/>
                <a:cs typeface="Times New Roman" pitchFamily="18"/>
              </a:rPr>
              <a:t> </a:t>
            </a:r>
            <a:r>
              <a:rPr lang="en-US" sz="2000" dirty="0" err="1">
                <a:latin typeface="Times New Roman" pitchFamily="18"/>
                <a:cs typeface="Times New Roman" pitchFamily="18"/>
              </a:rPr>
              <a:t>telangiectoide</a:t>
            </a:r>
            <a:r>
              <a:rPr lang="en-US" sz="2000" dirty="0">
                <a:latin typeface="Times New Roman" pitchFamily="18"/>
                <a:cs typeface="Times New Roman" pitchFamily="18"/>
              </a:rPr>
              <a:t>.</a:t>
            </a:r>
          </a:p>
          <a:p>
            <a:pPr lvl="0" algn="just">
              <a:buSzPct val="45000"/>
              <a:buFont typeface="StarSymbol"/>
              <a:buChar char="●"/>
            </a:pPr>
            <a:r>
              <a:rPr lang="en-US" sz="2000" dirty="0">
                <a:solidFill>
                  <a:srgbClr val="94B0BE"/>
                </a:solidFill>
                <a:latin typeface="Times New Roman" pitchFamily="18"/>
                <a:cs typeface="Times New Roman" pitchFamily="18"/>
              </a:rPr>
              <a:t>■ </a:t>
            </a:r>
            <a:r>
              <a:rPr lang="en-US" sz="2000" b="1" dirty="0" err="1">
                <a:solidFill>
                  <a:srgbClr val="FF0000"/>
                </a:solidFill>
                <a:latin typeface="Times New Roman" pitchFamily="18"/>
                <a:cs typeface="Times New Roman" pitchFamily="18"/>
              </a:rPr>
              <a:t>Enfermedad</a:t>
            </a:r>
            <a:r>
              <a:rPr lang="en-US" sz="2000" b="1" dirty="0">
                <a:solidFill>
                  <a:srgbClr val="FF0000"/>
                </a:solidFill>
                <a:latin typeface="Times New Roman" pitchFamily="18"/>
                <a:cs typeface="Times New Roman" pitchFamily="18"/>
              </a:rPr>
              <a:t> de </a:t>
            </a:r>
            <a:r>
              <a:rPr lang="en-US" sz="2000" b="1" dirty="0" err="1">
                <a:solidFill>
                  <a:srgbClr val="FF0000"/>
                </a:solidFill>
                <a:latin typeface="Times New Roman" pitchFamily="18"/>
                <a:cs typeface="Times New Roman" pitchFamily="18"/>
              </a:rPr>
              <a:t>Gougerot</a:t>
            </a:r>
            <a:r>
              <a:rPr lang="en-US" sz="2000" b="1" dirty="0">
                <a:solidFill>
                  <a:srgbClr val="FF0000"/>
                </a:solidFill>
                <a:latin typeface="Times New Roman" pitchFamily="18"/>
                <a:cs typeface="Times New Roman" pitchFamily="18"/>
              </a:rPr>
              <a:t>-Blum</a:t>
            </a:r>
            <a:r>
              <a:rPr lang="en-US" sz="2000" dirty="0">
                <a:latin typeface="Times New Roman" pitchFamily="18"/>
                <a:cs typeface="Times New Roman" pitchFamily="18"/>
              </a:rPr>
              <a:t>, </a:t>
            </a:r>
            <a:r>
              <a:rPr lang="en-US" sz="2000" dirty="0" err="1">
                <a:latin typeface="Times New Roman" pitchFamily="18"/>
                <a:cs typeface="Times New Roman" pitchFamily="18"/>
              </a:rPr>
              <a:t>también</a:t>
            </a:r>
            <a:r>
              <a:rPr lang="en-US" sz="2000" dirty="0">
                <a:latin typeface="Times New Roman" pitchFamily="18"/>
                <a:cs typeface="Times New Roman" pitchFamily="18"/>
              </a:rPr>
              <a:t> </a:t>
            </a:r>
            <a:r>
              <a:rPr lang="en-US" sz="2000" dirty="0" err="1">
                <a:latin typeface="Times New Roman" pitchFamily="18"/>
                <a:cs typeface="Times New Roman" pitchFamily="18"/>
              </a:rPr>
              <a:t>conocida</a:t>
            </a:r>
            <a:r>
              <a:rPr lang="en-US" sz="2000" dirty="0">
                <a:latin typeface="Times New Roman" pitchFamily="18"/>
                <a:cs typeface="Times New Roman" pitchFamily="18"/>
              </a:rPr>
              <a:t> </a:t>
            </a:r>
            <a:r>
              <a:rPr lang="en-US" sz="2000" dirty="0" err="1">
                <a:latin typeface="Times New Roman" pitchFamily="18"/>
                <a:cs typeface="Times New Roman" pitchFamily="18"/>
              </a:rPr>
              <a:t>como</a:t>
            </a:r>
            <a:r>
              <a:rPr lang="en-US" sz="2000" dirty="0">
                <a:latin typeface="Times New Roman" pitchFamily="18"/>
                <a:cs typeface="Times New Roman" pitchFamily="18"/>
              </a:rPr>
              <a:t> dermatitis </a:t>
            </a:r>
            <a:r>
              <a:rPr lang="en-US" sz="2000" dirty="0" err="1">
                <a:latin typeface="Times New Roman" pitchFamily="18"/>
                <a:cs typeface="Times New Roman" pitchFamily="18"/>
              </a:rPr>
              <a:t>liquenoide</a:t>
            </a:r>
            <a:r>
              <a:rPr lang="en-US" sz="2000" dirty="0">
                <a:latin typeface="Times New Roman" pitchFamily="18"/>
                <a:cs typeface="Times New Roman" pitchFamily="18"/>
              </a:rPr>
              <a:t> </a:t>
            </a:r>
            <a:r>
              <a:rPr lang="en-US" sz="2000" dirty="0" err="1">
                <a:latin typeface="Times New Roman" pitchFamily="18"/>
                <a:cs typeface="Times New Roman" pitchFamily="18"/>
              </a:rPr>
              <a:t>purpúrea</a:t>
            </a:r>
            <a:r>
              <a:rPr lang="en-US" sz="2000" dirty="0">
                <a:latin typeface="Times New Roman" pitchFamily="18"/>
                <a:cs typeface="Times New Roman" pitchFamily="18"/>
              </a:rPr>
              <a:t> </a:t>
            </a:r>
            <a:r>
              <a:rPr lang="en-US" sz="2000" dirty="0" err="1">
                <a:latin typeface="Times New Roman" pitchFamily="18"/>
                <a:cs typeface="Times New Roman" pitchFamily="18"/>
              </a:rPr>
              <a:t>pigmentada</a:t>
            </a:r>
            <a:r>
              <a:rPr lang="en-US" sz="2000" dirty="0">
                <a:latin typeface="Times New Roman" pitchFamily="18"/>
                <a:cs typeface="Times New Roman" pitchFamily="18"/>
              </a:rPr>
              <a:t> o </a:t>
            </a:r>
            <a:r>
              <a:rPr lang="en-US" sz="2000" dirty="0" err="1">
                <a:latin typeface="Times New Roman" pitchFamily="18"/>
                <a:cs typeface="Times New Roman" pitchFamily="18"/>
              </a:rPr>
              <a:t>púrpura</a:t>
            </a:r>
            <a:r>
              <a:rPr lang="en-US" sz="2000" dirty="0">
                <a:latin typeface="Times New Roman" pitchFamily="18"/>
                <a:cs typeface="Times New Roman" pitchFamily="18"/>
              </a:rPr>
              <a:t> </a:t>
            </a:r>
            <a:r>
              <a:rPr lang="en-US" sz="2000" dirty="0" err="1">
                <a:latin typeface="Times New Roman" pitchFamily="18"/>
                <a:cs typeface="Times New Roman" pitchFamily="18"/>
              </a:rPr>
              <a:t>pigmentosa</a:t>
            </a:r>
            <a:r>
              <a:rPr lang="en-US" sz="2000" dirty="0">
                <a:latin typeface="Times New Roman" pitchFamily="18"/>
                <a:cs typeface="Times New Roman" pitchFamily="18"/>
              </a:rPr>
              <a:t> </a:t>
            </a:r>
            <a:r>
              <a:rPr lang="en-US" sz="2000" dirty="0" err="1">
                <a:latin typeface="Times New Roman" pitchFamily="18"/>
                <a:cs typeface="Times New Roman" pitchFamily="18"/>
              </a:rPr>
              <a:t>crónica</a:t>
            </a:r>
            <a:r>
              <a:rPr lang="en-US" sz="2000" dirty="0">
                <a:latin typeface="Times New Roman" pitchFamily="18"/>
                <a:cs typeface="Times New Roman" pitchFamily="18"/>
              </a:rPr>
              <a:t>.</a:t>
            </a:r>
          </a:p>
          <a:p>
            <a:pPr lvl="0" algn="just">
              <a:buSzPct val="45000"/>
              <a:buFont typeface="StarSymbol"/>
              <a:buChar char="●"/>
            </a:pPr>
            <a:r>
              <a:rPr lang="en-US" sz="2000" dirty="0">
                <a:solidFill>
                  <a:srgbClr val="94B0BE"/>
                </a:solidFill>
                <a:latin typeface="Times New Roman" pitchFamily="18"/>
                <a:cs typeface="Times New Roman" pitchFamily="18"/>
              </a:rPr>
              <a:t>■ </a:t>
            </a:r>
            <a:r>
              <a:rPr lang="en-US" sz="2000" b="1" dirty="0" err="1">
                <a:solidFill>
                  <a:srgbClr val="FF0000"/>
                </a:solidFill>
                <a:latin typeface="Times New Roman" pitchFamily="18"/>
                <a:cs typeface="Times New Roman" pitchFamily="18"/>
              </a:rPr>
              <a:t>Liquen</a:t>
            </a:r>
            <a:r>
              <a:rPr lang="en-US" sz="2000" b="1" dirty="0">
                <a:solidFill>
                  <a:srgbClr val="FF0000"/>
                </a:solidFill>
                <a:latin typeface="Times New Roman" pitchFamily="18"/>
                <a:cs typeface="Times New Roman" pitchFamily="18"/>
              </a:rPr>
              <a:t> </a:t>
            </a:r>
            <a:r>
              <a:rPr lang="en-US" sz="2000" b="1" dirty="0" err="1">
                <a:solidFill>
                  <a:srgbClr val="FF0000"/>
                </a:solidFill>
                <a:latin typeface="Times New Roman" pitchFamily="18"/>
                <a:cs typeface="Times New Roman" pitchFamily="18"/>
              </a:rPr>
              <a:t>áureo</a:t>
            </a:r>
            <a:r>
              <a:rPr lang="en-US" sz="2000" dirty="0">
                <a:latin typeface="Times New Roman" pitchFamily="18"/>
                <a:cs typeface="Times New Roman" pitchFamily="18"/>
              </a:rPr>
              <a:t>, </a:t>
            </a:r>
            <a:r>
              <a:rPr lang="en-US" sz="2000" dirty="0" err="1">
                <a:latin typeface="Times New Roman" pitchFamily="18"/>
                <a:cs typeface="Times New Roman" pitchFamily="18"/>
              </a:rPr>
              <a:t>también</a:t>
            </a:r>
            <a:r>
              <a:rPr lang="en-US" sz="2000" dirty="0">
                <a:latin typeface="Times New Roman" pitchFamily="18"/>
                <a:cs typeface="Times New Roman" pitchFamily="18"/>
              </a:rPr>
              <a:t> </a:t>
            </a:r>
            <a:r>
              <a:rPr lang="en-US" sz="2000" dirty="0" err="1">
                <a:latin typeface="Times New Roman" pitchFamily="18"/>
                <a:cs typeface="Times New Roman" pitchFamily="18"/>
              </a:rPr>
              <a:t>conocido</a:t>
            </a:r>
            <a:r>
              <a:rPr lang="en-US" sz="2000" dirty="0">
                <a:latin typeface="Times New Roman" pitchFamily="18"/>
                <a:cs typeface="Times New Roman" pitchFamily="18"/>
              </a:rPr>
              <a:t> </a:t>
            </a:r>
            <a:r>
              <a:rPr lang="en-US" sz="2000" dirty="0" err="1">
                <a:latin typeface="Times New Roman" pitchFamily="18"/>
                <a:cs typeface="Times New Roman" pitchFamily="18"/>
              </a:rPr>
              <a:t>como</a:t>
            </a:r>
            <a:r>
              <a:rPr lang="en-US" sz="2000" dirty="0">
                <a:latin typeface="Times New Roman" pitchFamily="18"/>
                <a:cs typeface="Times New Roman" pitchFamily="18"/>
              </a:rPr>
              <a:t> </a:t>
            </a:r>
            <a:r>
              <a:rPr lang="en-US" sz="2000" dirty="0" err="1">
                <a:latin typeface="Times New Roman" pitchFamily="18"/>
                <a:cs typeface="Times New Roman" pitchFamily="18"/>
              </a:rPr>
              <a:t>liquen</a:t>
            </a:r>
            <a:r>
              <a:rPr lang="en-US" sz="2000" dirty="0">
                <a:latin typeface="Times New Roman" pitchFamily="18"/>
                <a:cs typeface="Times New Roman" pitchFamily="18"/>
              </a:rPr>
              <a:t> </a:t>
            </a:r>
            <a:r>
              <a:rPr lang="en-US" sz="2000" dirty="0" err="1">
                <a:latin typeface="Times New Roman" pitchFamily="18"/>
                <a:cs typeface="Times New Roman" pitchFamily="18"/>
              </a:rPr>
              <a:t>purpúrico</a:t>
            </a:r>
            <a:r>
              <a:rPr lang="en-US" sz="2000" dirty="0">
                <a:latin typeface="Times New Roman" pitchFamily="18"/>
                <a:cs typeface="Times New Roman" pitchFamily="18"/>
              </a:rPr>
              <a:t>.</a:t>
            </a:r>
          </a:p>
        </p:txBody>
      </p:sp>
      <p:sp>
        <p:nvSpPr>
          <p:cNvPr id="4" name="Rectangle 3"/>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5" name="4 Rectángulo"/>
          <p:cNvSpPr/>
          <p:nvPr/>
        </p:nvSpPr>
        <p:spPr>
          <a:xfrm>
            <a:off x="286475" y="4808862"/>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dirty="0">
                <a:cs typeface="Tahoma" pitchFamily="2"/>
              </a:rPr>
              <a:t>PÚRPURAS </a:t>
            </a:r>
            <a:r>
              <a:rPr lang="en-US" sz="1400" dirty="0" err="1">
                <a:solidFill>
                  <a:srgbClr val="000000"/>
                </a:solidFill>
                <a:latin typeface="HelveticaNeueLTStd-LtCn" pitchFamily="18"/>
              </a:rPr>
              <a:t>Dermatosis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purpúricas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pigmentadas</a:t>
            </a:r>
            <a:r>
              <a:rPr lang="en-US" sz="1400" dirty="0">
                <a:solidFill>
                  <a:srgbClr val="000000"/>
                </a:solidFill>
                <a:latin typeface="HelveticaNeueLTStd-LtCn" pitchFamily="18"/>
              </a:rPr>
              <a:t> (PPD, </a:t>
            </a:r>
            <a:r>
              <a:rPr lang="en-US" sz="1400" i="1" dirty="0">
                <a:solidFill>
                  <a:srgbClr val="000000"/>
                </a:solidFill>
                <a:latin typeface="HelveticaNeueLTStd-LtCnO" pitchFamily="18"/>
              </a:rPr>
              <a:t>pigmented </a:t>
            </a:r>
            <a:r>
              <a:rPr lang="en-US" sz="1400" i="1" dirty="0" err="1">
                <a:solidFill>
                  <a:srgbClr val="000000"/>
                </a:solidFill>
                <a:latin typeface="HelveticaNeueLTStd-LtCnO" pitchFamily="18"/>
              </a:rPr>
              <a:t>purpuric</a:t>
            </a:r>
            <a:r>
              <a:rPr lang="en-US" sz="1400" i="1" dirty="0">
                <a:solidFill>
                  <a:srgbClr val="000000"/>
                </a:solidFill>
                <a:latin typeface="HelveticaNeueLTStd-LtCnO" pitchFamily="18"/>
              </a:rPr>
              <a:t> </a:t>
            </a:r>
            <a:r>
              <a:rPr lang="en-US" sz="1400" i="1" dirty="0" err="1">
                <a:solidFill>
                  <a:srgbClr val="000000"/>
                </a:solidFill>
                <a:latin typeface="HelveticaNeueLTStd-LtCnO" pitchFamily="18"/>
              </a:rPr>
              <a:t>dermatoses</a:t>
            </a:r>
            <a:r>
              <a:rPr lang="en-US" sz="1400" dirty="0">
                <a:solidFill>
                  <a:srgbClr val="000000"/>
                </a:solidFill>
                <a:latin typeface="HelveticaNeueLTStd-LtCn" pitchFamily="18"/>
              </a:rPr>
              <a:t>)</a:t>
            </a:r>
          </a:p>
        </p:txBody>
      </p:sp>
      <p:pic>
        <p:nvPicPr>
          <p:cNvPr id="3" name="Picture 4"/>
          <p:cNvPicPr>
            <a:picLocks noChangeAspect="1"/>
          </p:cNvPicPr>
          <p:nvPr/>
        </p:nvPicPr>
        <p:blipFill>
          <a:blip r:embed="rId3"/>
          <a:stretch>
            <a:fillRect/>
          </a:stretch>
        </p:blipFill>
        <p:spPr>
          <a:xfrm>
            <a:off x="204715" y="1722071"/>
            <a:ext cx="3370997" cy="3339910"/>
          </a:xfrm>
          <a:prstGeom prst="rect">
            <a:avLst/>
          </a:prstGeom>
          <a:noFill/>
          <a:ln cap="flat">
            <a:solidFill>
              <a:srgbClr val="FF0000"/>
            </a:solidFill>
          </a:ln>
        </p:spPr>
      </p:pic>
      <p:sp>
        <p:nvSpPr>
          <p:cNvPr id="4" name="Rectangle 5"/>
          <p:cNvSpPr/>
          <p:nvPr/>
        </p:nvSpPr>
        <p:spPr>
          <a:xfrm>
            <a:off x="4143599" y="1722071"/>
            <a:ext cx="5038728" cy="2308324"/>
          </a:xfrm>
          <a:prstGeom prst="rect">
            <a:avLst/>
          </a:prstGeom>
          <a:noFill/>
          <a:ln cap="flat">
            <a:solidFill>
              <a:srgbClr val="FF0000"/>
            </a:solid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1" i="0" u="none" strike="noStrike" kern="1200" cap="none" spc="0" baseline="0" dirty="0">
                <a:solidFill>
                  <a:srgbClr val="000000"/>
                </a:solidFill>
                <a:uFillTx/>
                <a:latin typeface="Times New Roman" pitchFamily="18" charset="0"/>
                <a:ea typeface=""/>
                <a:cs typeface="Times New Roman" pitchFamily="18" charset="0"/>
              </a:rPr>
              <a:t>Enfermedad de </a:t>
            </a:r>
            <a:r>
              <a:rPr lang="es-ES" sz="1800" b="1" i="0" u="none" strike="noStrike" kern="1200" cap="none" spc="0" baseline="0" dirty="0" err="1">
                <a:solidFill>
                  <a:srgbClr val="000000"/>
                </a:solidFill>
                <a:uFillTx/>
                <a:latin typeface="Times New Roman" pitchFamily="18" charset="0"/>
                <a:ea typeface=""/>
                <a:cs typeface="Times New Roman" pitchFamily="18" charset="0"/>
              </a:rPr>
              <a:t>Schamberg</a:t>
            </a:r>
            <a:r>
              <a:rPr lang="es-ES" sz="1800" b="1" i="0" u="none" strike="noStrike" kern="1200" cap="none" spc="0" baseline="0" dirty="0">
                <a:solidFill>
                  <a:srgbClr val="000000"/>
                </a:solidFill>
                <a:uFillTx/>
                <a:latin typeface="Times New Roman" pitchFamily="18" charset="0"/>
                <a:ea typeface=""/>
                <a:cs typeface="Times New Roman" pitchFamily="18" charset="0"/>
              </a:rPr>
              <a:t>. </a:t>
            </a:r>
            <a:r>
              <a:rPr lang="es-ES" sz="1800" b="0" i="0" u="none" strike="noStrike" kern="1200" cap="none" spc="0" baseline="0" dirty="0">
                <a:solidFill>
                  <a:srgbClr val="000000"/>
                </a:solidFill>
                <a:uFillTx/>
                <a:latin typeface="Times New Roman" pitchFamily="18" charset="0"/>
                <a:ea typeface=""/>
                <a:cs typeface="Times New Roman" pitchFamily="18" charset="0"/>
              </a:rPr>
              <a:t>Lesiones purpúreas múltiples delimitadas y confluentes </a:t>
            </a:r>
            <a:r>
              <a:rPr lang="es-ES" sz="1800" b="1" i="0" u="none" strike="noStrike" kern="1200" cap="none" spc="0" baseline="0" dirty="0">
                <a:solidFill>
                  <a:srgbClr val="FF0000"/>
                </a:solidFill>
                <a:uFillTx/>
                <a:latin typeface="Times New Roman" pitchFamily="18" charset="0"/>
                <a:ea typeface=""/>
                <a:cs typeface="Times New Roman" pitchFamily="18" charset="0"/>
              </a:rPr>
              <a:t>no palpables </a:t>
            </a:r>
            <a:r>
              <a:rPr lang="es-ES" sz="1800" b="0" i="0" u="none" strike="noStrike" kern="1200" cap="none" spc="0" baseline="0" dirty="0">
                <a:solidFill>
                  <a:srgbClr val="000000"/>
                </a:solidFill>
                <a:uFillTx/>
                <a:latin typeface="Times New Roman" pitchFamily="18" charset="0"/>
                <a:ea typeface=""/>
                <a:cs typeface="Times New Roman" pitchFamily="18" charset="0"/>
              </a:rPr>
              <a:t>y que no palidecen con la </a:t>
            </a:r>
            <a:r>
              <a:rPr lang="es-ES" sz="1800" b="0" i="0" u="none" strike="noStrike" kern="1200" cap="none" spc="0" baseline="0" dirty="0">
                <a:solidFill>
                  <a:srgbClr val="000000"/>
                </a:solidFill>
                <a:uFillTx/>
                <a:latin typeface="HelveticaNeueLTStd-LtCn"/>
                <a:ea typeface=""/>
                <a:cs typeface=""/>
              </a:rPr>
              <a:t>presión en la pierna. </a:t>
            </a:r>
            <a:r>
              <a:rPr lang="es-ES" dirty="0" smtClean="0">
                <a:solidFill>
                  <a:srgbClr val="000000"/>
                </a:solidFill>
                <a:latin typeface="HelveticaNeueLTStd-LtCn"/>
                <a:ea typeface=""/>
                <a:cs typeface=""/>
              </a:rPr>
              <a:t>Son máculas color anaranjado o amarronado, dentro de ellas lesiones puntiformes con un punto central rojo.</a:t>
            </a:r>
            <a:endParaRPr lang="es-ES" sz="1800" b="0" i="0" u="none" strike="noStrike" kern="1200" cap="none" spc="0" baseline="0" dirty="0" smtClean="0">
              <a:solidFill>
                <a:srgbClr val="000000"/>
              </a:solidFill>
              <a:uFillTx/>
              <a:latin typeface="HelveticaNeueLTStd-LtCn"/>
              <a:ea typeface=""/>
              <a:cs typeface=""/>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dirty="0" smtClean="0">
                <a:solidFill>
                  <a:srgbClr val="000000"/>
                </a:solidFill>
                <a:uFillTx/>
                <a:latin typeface="HelveticaNeueLTStd-LtCn"/>
                <a:ea typeface=""/>
                <a:cs typeface=""/>
              </a:rPr>
              <a:t>Las </a:t>
            </a:r>
            <a:r>
              <a:rPr lang="es-ES" sz="1800" b="0" i="0" u="none" strike="noStrike" kern="1200" cap="none" spc="0" baseline="0" dirty="0" err="1">
                <a:solidFill>
                  <a:srgbClr val="000000"/>
                </a:solidFill>
                <a:uFillTx/>
                <a:latin typeface="HelveticaNeueLTStd-LtCn"/>
                <a:ea typeface=""/>
                <a:cs typeface=""/>
              </a:rPr>
              <a:t>microhemorragias</a:t>
            </a:r>
            <a:r>
              <a:rPr lang="es-ES" sz="1800" b="0" i="0" u="none" strike="noStrike" kern="1200" cap="none" spc="0" baseline="0" dirty="0">
                <a:solidFill>
                  <a:srgbClr val="000000"/>
                </a:solidFill>
                <a:uFillTx/>
                <a:latin typeface="HelveticaNeueLTStd-LtCn"/>
                <a:ea typeface=""/>
                <a:cs typeface=""/>
              </a:rPr>
              <a:t> agudas se </a:t>
            </a:r>
            <a:r>
              <a:rPr lang="es-ES" sz="1800" b="0" i="0" u="none" strike="noStrike" kern="1200" cap="none" spc="0" baseline="0" dirty="0" smtClean="0">
                <a:solidFill>
                  <a:srgbClr val="000000"/>
                </a:solidFill>
                <a:uFillTx/>
                <a:latin typeface="HelveticaNeueLTStd-LtCn"/>
                <a:ea typeface=""/>
                <a:cs typeface=""/>
              </a:rPr>
              <a:t>resuelven</a:t>
            </a:r>
            <a:endParaRPr lang="es-ES" sz="1800" b="0" i="0" u="none" strike="noStrike" kern="1200" cap="none" spc="0" baseline="0" dirty="0">
              <a:solidFill>
                <a:srgbClr val="000000"/>
              </a:solidFill>
              <a:uFillTx/>
              <a:latin typeface="HelveticaNeueLTStd-LtCn"/>
              <a:ea typeface=""/>
              <a:cs typeface=""/>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dirty="0">
                <a:solidFill>
                  <a:srgbClr val="000000"/>
                </a:solidFill>
                <a:uFillTx/>
                <a:latin typeface="HelveticaNeueLTStd-LtCn"/>
                <a:ea typeface=""/>
                <a:cs typeface=""/>
              </a:rPr>
              <a:t>con el depósito de hemosiderina, creando una mancha de color pimienta pardo.</a:t>
            </a:r>
            <a:endParaRPr lang="en-US" sz="1800" b="0" i="0" u="none" strike="noStrike" kern="1200" cap="none" spc="0" baseline="0" dirty="0">
              <a:solidFill>
                <a:srgbClr val="000000"/>
              </a:solidFill>
              <a:uFillTx/>
              <a:latin typeface="Calibri"/>
              <a:ea typeface=""/>
              <a:cs typeface=""/>
            </a:endParaRPr>
          </a:p>
        </p:txBody>
      </p:sp>
      <p:sp>
        <p:nvSpPr>
          <p:cNvPr id="5" name="Rectangle 4"/>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6" name="5 Rectángulo"/>
          <p:cNvSpPr/>
          <p:nvPr/>
        </p:nvSpPr>
        <p:spPr>
          <a:xfrm>
            <a:off x="6085593" y="4768521"/>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a:cs typeface="Tahoma" pitchFamily="2"/>
              </a:rPr>
              <a:t>PÚRPURAS </a:t>
            </a:r>
            <a:r>
              <a:rPr lang="en-US" sz="1400">
                <a:solidFill>
                  <a:srgbClr val="000000"/>
                </a:solidFill>
                <a:latin typeface="HelveticaNeueLTStd-LtCn" pitchFamily="18"/>
              </a:rPr>
              <a:t>Dermatosis purpúricas pigmentadas (PPD, </a:t>
            </a:r>
            <a:r>
              <a:rPr lang="en-US" sz="1400" i="1">
                <a:solidFill>
                  <a:srgbClr val="000000"/>
                </a:solidFill>
                <a:latin typeface="HelveticaNeueLTStd-LtCnO" pitchFamily="18"/>
              </a:rPr>
              <a:t>pigmented purpuric dermatoses</a:t>
            </a:r>
            <a:r>
              <a:rPr lang="en-US" sz="1400">
                <a:solidFill>
                  <a:srgbClr val="000000"/>
                </a:solidFill>
                <a:latin typeface="HelveticaNeueLTStd-LtCn" pitchFamily="18"/>
              </a:rPr>
              <a:t>)</a:t>
            </a:r>
          </a:p>
        </p:txBody>
      </p:sp>
      <p:pic>
        <p:nvPicPr>
          <p:cNvPr id="3" name="Picture 4"/>
          <p:cNvPicPr>
            <a:picLocks noChangeAspect="1"/>
          </p:cNvPicPr>
          <p:nvPr/>
        </p:nvPicPr>
        <p:blipFill>
          <a:blip r:embed="rId3"/>
          <a:stretch>
            <a:fillRect/>
          </a:stretch>
        </p:blipFill>
        <p:spPr>
          <a:xfrm>
            <a:off x="204715" y="1722071"/>
            <a:ext cx="3370997" cy="3339910"/>
          </a:xfrm>
          <a:prstGeom prst="rect">
            <a:avLst/>
          </a:prstGeom>
          <a:noFill/>
          <a:ln cap="flat">
            <a:solidFill>
              <a:srgbClr val="FF0000"/>
            </a:solidFill>
          </a:ln>
        </p:spPr>
      </p:pic>
      <p:sp>
        <p:nvSpPr>
          <p:cNvPr id="4" name="Rectangle 5"/>
          <p:cNvSpPr/>
          <p:nvPr/>
        </p:nvSpPr>
        <p:spPr>
          <a:xfrm>
            <a:off x="3672952" y="1722071"/>
            <a:ext cx="5038728" cy="1754326"/>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1" i="0" u="none" strike="noStrike" kern="1200" cap="none" spc="0" baseline="0" dirty="0">
                <a:solidFill>
                  <a:srgbClr val="000000"/>
                </a:solidFill>
                <a:uFillTx/>
                <a:latin typeface="Times New Roman" pitchFamily="18" charset="0"/>
                <a:ea typeface=""/>
                <a:cs typeface="Times New Roman" pitchFamily="18" charset="0"/>
              </a:rPr>
              <a:t>Enfermedad de </a:t>
            </a:r>
            <a:r>
              <a:rPr lang="es-ES" sz="1800" b="1" i="0" u="none" strike="noStrike" kern="1200" cap="none" spc="0" baseline="0" dirty="0" err="1">
                <a:solidFill>
                  <a:srgbClr val="000000"/>
                </a:solidFill>
                <a:uFillTx/>
                <a:latin typeface="Times New Roman" pitchFamily="18" charset="0"/>
                <a:ea typeface=""/>
                <a:cs typeface="Times New Roman" pitchFamily="18" charset="0"/>
              </a:rPr>
              <a:t>Schamberg</a:t>
            </a:r>
            <a:r>
              <a:rPr lang="es-ES" sz="1800" b="1" i="0" u="none" strike="noStrike" kern="1200" cap="none" spc="0" baseline="0" dirty="0">
                <a:solidFill>
                  <a:srgbClr val="000000"/>
                </a:solidFill>
                <a:uFillTx/>
                <a:latin typeface="Times New Roman" pitchFamily="18" charset="0"/>
                <a:ea typeface=""/>
                <a:cs typeface="Times New Roman" pitchFamily="18" charset="0"/>
              </a:rPr>
              <a:t>. </a:t>
            </a:r>
            <a:endParaRPr lang="es-ES" sz="1800" b="1" i="0" u="none" strike="noStrike" kern="1200" cap="none" spc="0" baseline="0" dirty="0" smtClean="0">
              <a:solidFill>
                <a:srgbClr val="000000"/>
              </a:solidFill>
              <a:uFillTx/>
              <a:latin typeface="Times New Roman" pitchFamily="18" charset="0"/>
              <a:ea typeface=""/>
              <a:cs typeface="Times New Roman" pitchFamily="18" charset="0"/>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b="1" dirty="0">
              <a:solidFill>
                <a:srgbClr val="000000"/>
              </a:solidFill>
              <a:latin typeface="Times New Roman" pitchFamily="18" charset="0"/>
              <a:ea typeface=""/>
              <a:cs typeface="Times New Roman" pitchFamily="18" charset="0"/>
            </a:endParaRPr>
          </a:p>
          <a:p>
            <a:pPr algn="just">
              <a:defRPr sz="1800" b="0" i="0" u="none" strike="noStrike" kern="0" cap="none" spc="0" baseline="0">
                <a:solidFill>
                  <a:srgbClr val="000000"/>
                </a:solidFill>
                <a:uFillTx/>
              </a:defRPr>
            </a:pPr>
            <a:r>
              <a:rPr lang="es-ES" dirty="0">
                <a:latin typeface="Times New Roman" pitchFamily="18" charset="0"/>
                <a:cs typeface="Times New Roman" pitchFamily="18" charset="0"/>
              </a:rPr>
              <a:t>Siempre debe descartarse etiología medicamentosa y trastornos cuantitativos o cualitativos de la función plaquetaria.</a:t>
            </a:r>
            <a:endParaRPr lang="es-AR" dirty="0">
              <a:latin typeface="Times New Roman" pitchFamily="18" charset="0"/>
              <a:cs typeface="Times New Roman" pitchFamily="18" charset="0"/>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a typeface=""/>
              <a:cs typeface=""/>
            </a:endParaRPr>
          </a:p>
        </p:txBody>
      </p:sp>
      <p:sp>
        <p:nvSpPr>
          <p:cNvPr id="5" name="Rectangle 4"/>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6" name="5 Rectángulo"/>
          <p:cNvSpPr/>
          <p:nvPr/>
        </p:nvSpPr>
        <p:spPr>
          <a:xfrm>
            <a:off x="6247807" y="4692649"/>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2138891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a:cs typeface="Tahoma" pitchFamily="2"/>
              </a:rPr>
              <a:t>PÚRPURAS  </a:t>
            </a:r>
            <a:r>
              <a:rPr lang="en-US" sz="1400">
                <a:solidFill>
                  <a:srgbClr val="000000"/>
                </a:solidFill>
                <a:latin typeface="HelveticaNeueLTStd-LtCn" pitchFamily="18"/>
              </a:rPr>
              <a:t>Dermatosis purpúricas pigmentadas (PPD, </a:t>
            </a:r>
            <a:r>
              <a:rPr lang="en-US" sz="1400" i="1">
                <a:solidFill>
                  <a:srgbClr val="000000"/>
                </a:solidFill>
                <a:latin typeface="HelveticaNeueLTStd-LtCnO" pitchFamily="18"/>
              </a:rPr>
              <a:t>pigmented purpuric dermatoses</a:t>
            </a:r>
            <a:r>
              <a:rPr lang="en-US" sz="1400">
                <a:solidFill>
                  <a:srgbClr val="000000"/>
                </a:solidFill>
                <a:latin typeface="HelveticaNeueLTStd-LtCn" pitchFamily="18"/>
              </a:rPr>
              <a:t>)</a:t>
            </a:r>
          </a:p>
        </p:txBody>
      </p:sp>
      <p:pic>
        <p:nvPicPr>
          <p:cNvPr id="3" name="Picture 4"/>
          <p:cNvPicPr>
            <a:picLocks noChangeAspect="1"/>
          </p:cNvPicPr>
          <p:nvPr/>
        </p:nvPicPr>
        <p:blipFill>
          <a:blip r:embed="rId3"/>
          <a:stretch>
            <a:fillRect/>
          </a:stretch>
        </p:blipFill>
        <p:spPr>
          <a:xfrm>
            <a:off x="676665" y="1577340"/>
            <a:ext cx="2400905" cy="3587171"/>
          </a:xfrm>
          <a:prstGeom prst="rect">
            <a:avLst/>
          </a:prstGeom>
          <a:noFill/>
          <a:ln cap="flat">
            <a:solidFill>
              <a:srgbClr val="FF0000"/>
            </a:solidFill>
          </a:ln>
        </p:spPr>
      </p:pic>
      <p:sp>
        <p:nvSpPr>
          <p:cNvPr id="4" name="Rectangle 5"/>
          <p:cNvSpPr/>
          <p:nvPr/>
        </p:nvSpPr>
        <p:spPr>
          <a:xfrm>
            <a:off x="3428149" y="1873412"/>
            <a:ext cx="5975158" cy="2308324"/>
          </a:xfrm>
          <a:prstGeom prst="rect">
            <a:avLst/>
          </a:prstGeom>
          <a:noFill/>
          <a:ln cap="flat">
            <a:solidFill>
              <a:srgbClr val="FF0000"/>
            </a:solidFill>
            <a:prstDash val="solid"/>
          </a:ln>
        </p:spPr>
        <p:txBody>
          <a:bodyPr vert="horz" wrap="square" lIns="91440" tIns="45720" rIns="91440" bIns="45720" anchor="t" anchorCtr="0" compatLnSpc="1">
            <a:spAutoFit/>
          </a:bodyPr>
          <a:lstStyle/>
          <a:p>
            <a:pPr lvl="0" algn="just">
              <a:defRPr sz="1800" b="0" i="0" u="none" strike="noStrike" kern="0" cap="none" spc="0" baseline="0">
                <a:solidFill>
                  <a:srgbClr val="000000"/>
                </a:solidFill>
                <a:uFillTx/>
              </a:defRPr>
            </a:pPr>
            <a:r>
              <a:rPr lang="es-ES" sz="1800" b="1" i="0" u="none" strike="noStrike" kern="1200" cap="none" spc="0" baseline="0" dirty="0">
                <a:solidFill>
                  <a:srgbClr val="000000"/>
                </a:solidFill>
                <a:uFillTx/>
                <a:latin typeface="Times New Roman" pitchFamily="18" charset="0"/>
                <a:ea typeface=""/>
                <a:cs typeface="Times New Roman" pitchFamily="18" charset="0"/>
              </a:rPr>
              <a:t>Enfermedad de </a:t>
            </a:r>
            <a:r>
              <a:rPr lang="es-ES" sz="1800" b="1" i="0" u="none" strike="noStrike" kern="1200" cap="none" spc="0" baseline="0" dirty="0" err="1">
                <a:solidFill>
                  <a:srgbClr val="000000"/>
                </a:solidFill>
                <a:uFillTx/>
                <a:latin typeface="Times New Roman" pitchFamily="18" charset="0"/>
                <a:ea typeface=""/>
                <a:cs typeface="Times New Roman" pitchFamily="18" charset="0"/>
              </a:rPr>
              <a:t>Majocchi</a:t>
            </a:r>
            <a:r>
              <a:rPr lang="es-ES" sz="1800" b="1" i="0" u="none" strike="noStrike" kern="1200" cap="none" spc="0" baseline="0" dirty="0">
                <a:solidFill>
                  <a:srgbClr val="000000"/>
                </a:solidFill>
                <a:uFillTx/>
                <a:latin typeface="Times New Roman" pitchFamily="18" charset="0"/>
                <a:ea typeface=""/>
                <a:cs typeface="Times New Roman" pitchFamily="18" charset="0"/>
              </a:rPr>
              <a:t>. </a:t>
            </a:r>
            <a:r>
              <a:rPr lang="es-ES" sz="1800" b="1" i="0" u="none" strike="noStrike" kern="1200" cap="none" spc="0" baseline="0" dirty="0" smtClean="0">
                <a:solidFill>
                  <a:srgbClr val="000000"/>
                </a:solidFill>
                <a:uFillTx/>
                <a:latin typeface="Times New Roman" pitchFamily="18" charset="0"/>
                <a:ea typeface=""/>
                <a:cs typeface="Times New Roman" pitchFamily="18" charset="0"/>
              </a:rPr>
              <a:t>(púrpura anular </a:t>
            </a:r>
            <a:r>
              <a:rPr lang="es-ES" sz="1800" b="1" i="0" u="none" strike="noStrike" kern="1200" cap="none" spc="0" baseline="0" dirty="0" err="1" smtClean="0">
                <a:solidFill>
                  <a:srgbClr val="000000"/>
                </a:solidFill>
                <a:uFillTx/>
                <a:latin typeface="Times New Roman" pitchFamily="18" charset="0"/>
                <a:ea typeface=""/>
                <a:cs typeface="Times New Roman" pitchFamily="18" charset="0"/>
              </a:rPr>
              <a:t>telangiectoide</a:t>
            </a:r>
            <a:r>
              <a:rPr lang="es-ES" sz="1800" b="1" i="0" u="none" strike="noStrike" kern="1200" cap="none" spc="0" baseline="0" dirty="0" smtClean="0">
                <a:solidFill>
                  <a:srgbClr val="000000"/>
                </a:solidFill>
                <a:uFillTx/>
                <a:latin typeface="Times New Roman" pitchFamily="18" charset="0"/>
                <a:ea typeface=""/>
                <a:cs typeface="Times New Roman" pitchFamily="18" charset="0"/>
              </a:rPr>
              <a:t>). </a:t>
            </a:r>
            <a:r>
              <a:rPr lang="es-ES" sz="1800" b="0" i="0" u="none" strike="noStrike" kern="1200" cap="none" spc="0" baseline="0" dirty="0" smtClean="0">
                <a:solidFill>
                  <a:srgbClr val="000000"/>
                </a:solidFill>
                <a:uFillTx/>
                <a:latin typeface="Times New Roman" pitchFamily="18" charset="0"/>
                <a:ea typeface=""/>
                <a:cs typeface="Times New Roman" pitchFamily="18" charset="0"/>
              </a:rPr>
              <a:t>Múltiples lesiones </a:t>
            </a:r>
            <a:r>
              <a:rPr lang="es-ES" sz="1800" b="1" i="0" u="none" strike="noStrike" kern="1200" cap="none" spc="0" baseline="0" dirty="0" smtClean="0">
                <a:solidFill>
                  <a:srgbClr val="FF0000"/>
                </a:solidFill>
                <a:uFillTx/>
                <a:latin typeface="Times New Roman" pitchFamily="18" charset="0"/>
                <a:ea typeface=""/>
                <a:cs typeface="Times New Roman" pitchFamily="18" charset="0"/>
              </a:rPr>
              <a:t>purpúreas </a:t>
            </a:r>
            <a:r>
              <a:rPr lang="es-ES" sz="1800" b="1" i="0" u="none" strike="noStrike" kern="1200" cap="none" spc="0" baseline="0" dirty="0">
                <a:solidFill>
                  <a:srgbClr val="FF0000"/>
                </a:solidFill>
                <a:uFillTx/>
                <a:latin typeface="Times New Roman" pitchFamily="18" charset="0"/>
                <a:ea typeface=""/>
                <a:cs typeface="Times New Roman" pitchFamily="18" charset="0"/>
              </a:rPr>
              <a:t>no </a:t>
            </a:r>
            <a:r>
              <a:rPr lang="es-ES" sz="1800" b="1" i="0" u="none" strike="noStrike" kern="1200" cap="none" spc="0" baseline="0" dirty="0" smtClean="0">
                <a:solidFill>
                  <a:srgbClr val="FF0000"/>
                </a:solidFill>
                <a:uFillTx/>
                <a:latin typeface="Times New Roman" pitchFamily="18" charset="0"/>
                <a:ea typeface=""/>
                <a:cs typeface="Times New Roman" pitchFamily="18" charset="0"/>
              </a:rPr>
              <a:t>palpables, </a:t>
            </a:r>
            <a:r>
              <a:rPr lang="es-ES" dirty="0">
                <a:solidFill>
                  <a:srgbClr val="000000"/>
                </a:solidFill>
                <a:latin typeface="Times New Roman" pitchFamily="18" charset="0"/>
                <a:ea typeface="Times New Roman"/>
                <a:cs typeface="Times New Roman" pitchFamily="18" charset="0"/>
              </a:rPr>
              <a:t>pequeñas placas </a:t>
            </a:r>
            <a:r>
              <a:rPr lang="es-ES" dirty="0" smtClean="0">
                <a:solidFill>
                  <a:srgbClr val="000000"/>
                </a:solidFill>
                <a:latin typeface="Times New Roman" pitchFamily="18" charset="0"/>
                <a:ea typeface="Times New Roman"/>
                <a:cs typeface="Times New Roman" pitchFamily="18" charset="0"/>
              </a:rPr>
              <a:t>de </a:t>
            </a:r>
            <a:r>
              <a:rPr lang="es-ES" dirty="0" err="1" smtClean="0">
                <a:solidFill>
                  <a:srgbClr val="000000"/>
                </a:solidFill>
                <a:latin typeface="Times New Roman" pitchFamily="18" charset="0"/>
                <a:ea typeface="Times New Roman"/>
                <a:cs typeface="Times New Roman" pitchFamily="18" charset="0"/>
              </a:rPr>
              <a:t>telangiectasias</a:t>
            </a:r>
            <a:r>
              <a:rPr lang="es-ES" dirty="0" smtClean="0">
                <a:solidFill>
                  <a:srgbClr val="000000"/>
                </a:solidFill>
                <a:latin typeface="Times New Roman" pitchFamily="18" charset="0"/>
                <a:ea typeface="Times New Roman"/>
                <a:cs typeface="Times New Roman" pitchFamily="18" charset="0"/>
              </a:rPr>
              <a:t>, de </a:t>
            </a:r>
            <a:r>
              <a:rPr lang="es-ES" dirty="0">
                <a:solidFill>
                  <a:srgbClr val="000000"/>
                </a:solidFill>
                <a:latin typeface="Times New Roman" pitchFamily="18" charset="0"/>
                <a:ea typeface="Times New Roman"/>
                <a:cs typeface="Times New Roman" pitchFamily="18" charset="0"/>
              </a:rPr>
              <a:t>1 a 3 cm, usualmente </a:t>
            </a:r>
            <a:r>
              <a:rPr lang="es-ES" dirty="0" smtClean="0">
                <a:solidFill>
                  <a:srgbClr val="000000"/>
                </a:solidFill>
                <a:latin typeface="Times New Roman" pitchFamily="18" charset="0"/>
                <a:ea typeface="Times New Roman"/>
                <a:cs typeface="Times New Roman" pitchFamily="18" charset="0"/>
              </a:rPr>
              <a:t>anulares; </a:t>
            </a:r>
            <a:r>
              <a:rPr lang="es-ES" sz="1800" b="0" i="0" u="none" strike="noStrike" kern="1200" cap="none" spc="0" baseline="0" dirty="0" smtClean="0">
                <a:solidFill>
                  <a:srgbClr val="000000"/>
                </a:solidFill>
                <a:uFillTx/>
                <a:latin typeface="Times New Roman" pitchFamily="18" charset="0"/>
                <a:ea typeface=""/>
                <a:cs typeface="Times New Roman" pitchFamily="18" charset="0"/>
              </a:rPr>
              <a:t>que </a:t>
            </a:r>
            <a:r>
              <a:rPr lang="es-ES" sz="1800" b="0" i="0" u="none" strike="noStrike" kern="1200" cap="none" spc="0" baseline="0" dirty="0">
                <a:solidFill>
                  <a:srgbClr val="000000"/>
                </a:solidFill>
                <a:uFillTx/>
                <a:latin typeface="Times New Roman" pitchFamily="18" charset="0"/>
                <a:ea typeface=""/>
                <a:cs typeface="Times New Roman" pitchFamily="18" charset="0"/>
              </a:rPr>
              <a:t>no palidecen con la </a:t>
            </a:r>
            <a:r>
              <a:rPr lang="es-ES" sz="1800" b="0" i="0" u="none" strike="noStrike" kern="1200" cap="none" spc="0" baseline="0" dirty="0" smtClean="0">
                <a:solidFill>
                  <a:srgbClr val="000000"/>
                </a:solidFill>
                <a:uFillTx/>
                <a:latin typeface="Times New Roman" pitchFamily="18" charset="0"/>
                <a:ea typeface=""/>
                <a:cs typeface="Times New Roman" pitchFamily="18" charset="0"/>
              </a:rPr>
              <a:t>presión.</a:t>
            </a:r>
            <a:r>
              <a:rPr lang="es-ES" sz="1800" b="0" i="0" u="none" strike="noStrike" kern="1200" cap="none" spc="0" dirty="0" smtClean="0">
                <a:solidFill>
                  <a:srgbClr val="000000"/>
                </a:solidFill>
                <a:uFillTx/>
                <a:latin typeface="Times New Roman" pitchFamily="18" charset="0"/>
                <a:ea typeface=""/>
                <a:cs typeface="Times New Roman" pitchFamily="18" charset="0"/>
              </a:rPr>
              <a:t> </a:t>
            </a:r>
            <a:r>
              <a:rPr lang="es-ES" sz="1800" b="0" i="0" u="none" strike="noStrike" kern="1200" cap="none" spc="0" baseline="0" dirty="0" smtClean="0">
                <a:solidFill>
                  <a:srgbClr val="000000"/>
                </a:solidFill>
                <a:uFillTx/>
                <a:latin typeface="Times New Roman" pitchFamily="18" charset="0"/>
                <a:ea typeface=""/>
                <a:cs typeface="Times New Roman" pitchFamily="18" charset="0"/>
              </a:rPr>
              <a:t>Presenta</a:t>
            </a:r>
            <a:r>
              <a:rPr lang="es-ES" sz="1800" b="0" i="1" u="none" strike="noStrike" kern="1200" cap="none" spc="0" baseline="0" dirty="0" smtClean="0">
                <a:solidFill>
                  <a:srgbClr val="000000"/>
                </a:solidFill>
                <a:uFillTx/>
                <a:latin typeface="Times New Roman" pitchFamily="18" charset="0"/>
                <a:ea typeface=""/>
                <a:cs typeface="Times New Roman" pitchFamily="18" charset="0"/>
              </a:rPr>
              <a:t> </a:t>
            </a:r>
            <a:r>
              <a:rPr lang="es-ES" sz="1800" b="0" i="0" u="none" strike="noStrike" kern="1200" cap="none" spc="0" baseline="0" dirty="0">
                <a:solidFill>
                  <a:srgbClr val="000000"/>
                </a:solidFill>
                <a:uFillTx/>
                <a:latin typeface="Times New Roman" pitchFamily="18" charset="0"/>
                <a:ea typeface=""/>
                <a:cs typeface="Times New Roman" pitchFamily="18" charset="0"/>
              </a:rPr>
              <a:t>pigmentación parda oscura deformante de lesiones anteriores</a:t>
            </a:r>
            <a:r>
              <a:rPr lang="es-ES" sz="1800" b="0" i="0" u="none" strike="noStrike" kern="1200" cap="none" spc="0" baseline="0" dirty="0" smtClean="0">
                <a:solidFill>
                  <a:srgbClr val="000000"/>
                </a:solidFill>
                <a:uFillTx/>
                <a:latin typeface="Times New Roman" pitchFamily="18" charset="0"/>
                <a:ea typeface=""/>
                <a:cs typeface="Times New Roman" pitchFamily="18" charset="0"/>
              </a:rPr>
              <a:t>.</a:t>
            </a:r>
          </a:p>
          <a:p>
            <a:pPr algn="just">
              <a:spcAft>
                <a:spcPts val="0"/>
              </a:spcAft>
            </a:pPr>
            <a:r>
              <a:rPr lang="es-ES" dirty="0" smtClean="0">
                <a:solidFill>
                  <a:srgbClr val="000000"/>
                </a:solidFill>
                <a:latin typeface="Times New Roman" pitchFamily="18" charset="0"/>
                <a:ea typeface="Times New Roman"/>
                <a:cs typeface="Times New Roman" pitchFamily="18" charset="0"/>
              </a:rPr>
              <a:t>Ocurre </a:t>
            </a:r>
            <a:r>
              <a:rPr lang="es-ES" dirty="0">
                <a:solidFill>
                  <a:srgbClr val="000000"/>
                </a:solidFill>
                <a:latin typeface="Times New Roman" pitchFamily="18" charset="0"/>
                <a:ea typeface="Times New Roman"/>
                <a:cs typeface="Times New Roman" pitchFamily="18" charset="0"/>
              </a:rPr>
              <a:t>especialmente en adolescentes y adultos jóvenes de ambos </a:t>
            </a:r>
            <a:r>
              <a:rPr lang="es-ES" dirty="0" smtClean="0">
                <a:solidFill>
                  <a:srgbClr val="000000"/>
                </a:solidFill>
                <a:latin typeface="Times New Roman" pitchFamily="18" charset="0"/>
                <a:ea typeface="Times New Roman"/>
                <a:cs typeface="Times New Roman" pitchFamily="18" charset="0"/>
              </a:rPr>
              <a:t>sexos. Se caracteriza </a:t>
            </a:r>
            <a:r>
              <a:rPr lang="es-ES" dirty="0">
                <a:solidFill>
                  <a:srgbClr val="000000"/>
                </a:solidFill>
                <a:latin typeface="Times New Roman" pitchFamily="18" charset="0"/>
                <a:ea typeface="Times New Roman"/>
                <a:cs typeface="Times New Roman" pitchFamily="18" charset="0"/>
              </a:rPr>
              <a:t>por su evolución prolongada, con tendencia a la involución espontánea</a:t>
            </a:r>
            <a:r>
              <a:rPr lang="es-ES" dirty="0" smtClean="0">
                <a:solidFill>
                  <a:srgbClr val="000000"/>
                </a:solidFill>
                <a:latin typeface="Times New Roman" pitchFamily="18" charset="0"/>
                <a:ea typeface="Times New Roman"/>
                <a:cs typeface="Times New Roman" pitchFamily="18" charset="0"/>
              </a:rPr>
              <a:t>.</a:t>
            </a:r>
            <a:endParaRPr lang="es-AR" dirty="0">
              <a:latin typeface="Times New Roman" pitchFamily="18" charset="0"/>
              <a:ea typeface="Times New Roman"/>
              <a:cs typeface="Times New Roman" pitchFamily="18" charset="0"/>
            </a:endParaRPr>
          </a:p>
        </p:txBody>
      </p:sp>
      <p:sp>
        <p:nvSpPr>
          <p:cNvPr id="5" name="Rectangle 4"/>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6" name="5 Rectángulo"/>
          <p:cNvSpPr/>
          <p:nvPr/>
        </p:nvSpPr>
        <p:spPr>
          <a:xfrm>
            <a:off x="3627198" y="4795179"/>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dirty="0">
                <a:cs typeface="Tahoma" pitchFamily="2"/>
              </a:rPr>
              <a:t>PÚRPURAS  </a:t>
            </a:r>
            <a:r>
              <a:rPr lang="en-US" sz="1400" dirty="0" err="1">
                <a:solidFill>
                  <a:srgbClr val="000000"/>
                </a:solidFill>
                <a:latin typeface="HelveticaNeueLTStd-LtCn" pitchFamily="18"/>
              </a:rPr>
              <a:t>Dermatosis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purpúricas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pigmentadas</a:t>
            </a:r>
            <a:r>
              <a:rPr lang="en-US" sz="1400" dirty="0">
                <a:solidFill>
                  <a:srgbClr val="000000"/>
                </a:solidFill>
                <a:latin typeface="HelveticaNeueLTStd-LtCn" pitchFamily="18"/>
              </a:rPr>
              <a:t> (PPD, </a:t>
            </a:r>
            <a:r>
              <a:rPr lang="en-US" sz="1400" i="1" dirty="0">
                <a:solidFill>
                  <a:srgbClr val="000000"/>
                </a:solidFill>
                <a:latin typeface="HelveticaNeueLTStd-LtCnO" pitchFamily="18"/>
              </a:rPr>
              <a:t>pigmented </a:t>
            </a:r>
            <a:r>
              <a:rPr lang="en-US" sz="1400" i="1" dirty="0" err="1">
                <a:solidFill>
                  <a:srgbClr val="000000"/>
                </a:solidFill>
                <a:latin typeface="HelveticaNeueLTStd-LtCnO" pitchFamily="18"/>
              </a:rPr>
              <a:t>purpuric</a:t>
            </a:r>
            <a:r>
              <a:rPr lang="en-US" sz="1400" i="1" dirty="0">
                <a:solidFill>
                  <a:srgbClr val="000000"/>
                </a:solidFill>
                <a:latin typeface="HelveticaNeueLTStd-LtCnO" pitchFamily="18"/>
              </a:rPr>
              <a:t> </a:t>
            </a:r>
            <a:r>
              <a:rPr lang="en-US" sz="1400" i="1" dirty="0" err="1">
                <a:solidFill>
                  <a:srgbClr val="000000"/>
                </a:solidFill>
                <a:latin typeface="HelveticaNeueLTStd-LtCnO" pitchFamily="18"/>
              </a:rPr>
              <a:t>dermatoses</a:t>
            </a:r>
            <a:r>
              <a:rPr lang="en-US" sz="1400" dirty="0">
                <a:solidFill>
                  <a:srgbClr val="000000"/>
                </a:solidFill>
                <a:latin typeface="HelveticaNeueLTStd-LtCn" pitchFamily="18"/>
              </a:rPr>
              <a:t>)</a:t>
            </a:r>
          </a:p>
        </p:txBody>
      </p:sp>
      <p:pic>
        <p:nvPicPr>
          <p:cNvPr id="3" name="Picture 6"/>
          <p:cNvPicPr>
            <a:picLocks noChangeAspect="1"/>
          </p:cNvPicPr>
          <p:nvPr/>
        </p:nvPicPr>
        <p:blipFill>
          <a:blip r:embed="rId3"/>
          <a:srcRect l="23190" t="21065" r="51755" b="28083"/>
          <a:stretch>
            <a:fillRect/>
          </a:stretch>
        </p:blipFill>
        <p:spPr>
          <a:xfrm>
            <a:off x="815983" y="2055763"/>
            <a:ext cx="2121618" cy="2336237"/>
          </a:xfrm>
          <a:prstGeom prst="rect">
            <a:avLst/>
          </a:prstGeom>
          <a:noFill/>
          <a:ln cap="flat">
            <a:solidFill>
              <a:srgbClr val="FF0000"/>
            </a:solidFill>
          </a:ln>
        </p:spPr>
      </p:pic>
      <p:sp>
        <p:nvSpPr>
          <p:cNvPr id="6" name="Rectangle 3"/>
          <p:cNvSpPr/>
          <p:nvPr/>
        </p:nvSpPr>
        <p:spPr>
          <a:xfrm>
            <a:off x="3429001" y="1572508"/>
            <a:ext cx="6146640" cy="3139321"/>
          </a:xfrm>
          <a:prstGeom prst="rect">
            <a:avLst/>
          </a:prstGeom>
          <a:noFill/>
          <a:ln cap="flat">
            <a:solidFill>
              <a:srgbClr val="FF0000"/>
            </a:solidFill>
            <a:prstDash val="solid"/>
          </a:ln>
        </p:spPr>
        <p:txBody>
          <a:bodyPr vert="horz" wrap="square" lIns="91440" tIns="45720" rIns="91440" bIns="45720" anchor="t" anchorCtr="0" compatLnSpc="1">
            <a:spAutoFit/>
          </a:bodyPr>
          <a:lstStyle/>
          <a:p>
            <a:pPr algn="just">
              <a:spcAft>
                <a:spcPts val="0"/>
              </a:spcAft>
            </a:pPr>
            <a:r>
              <a:rPr lang="es-ES" sz="2000" b="1" dirty="0" smtClean="0">
                <a:latin typeface="Times New Roman" pitchFamily="18" charset="0"/>
                <a:ea typeface="Times New Roman"/>
                <a:cs typeface="Times New Roman" pitchFamily="18" charset="0"/>
              </a:rPr>
              <a:t>Dermatitis </a:t>
            </a:r>
            <a:r>
              <a:rPr lang="es-ES" sz="2000" b="1" dirty="0" err="1">
                <a:latin typeface="Times New Roman" pitchFamily="18" charset="0"/>
                <a:ea typeface="Times New Roman"/>
                <a:cs typeface="Times New Roman" pitchFamily="18" charset="0"/>
              </a:rPr>
              <a:t>liquenoide</a:t>
            </a:r>
            <a:r>
              <a:rPr lang="es-ES" sz="2000" b="1" dirty="0">
                <a:latin typeface="Times New Roman" pitchFamily="18" charset="0"/>
                <a:ea typeface="Times New Roman"/>
                <a:cs typeface="Times New Roman" pitchFamily="18" charset="0"/>
              </a:rPr>
              <a:t> </a:t>
            </a:r>
            <a:r>
              <a:rPr lang="es-ES" sz="2000" b="1" dirty="0" err="1">
                <a:latin typeface="Times New Roman" pitchFamily="18" charset="0"/>
                <a:ea typeface="Times New Roman"/>
                <a:cs typeface="Times New Roman" pitchFamily="18" charset="0"/>
              </a:rPr>
              <a:t>purpúrica</a:t>
            </a:r>
            <a:r>
              <a:rPr lang="es-ES" sz="2000" b="1" dirty="0">
                <a:latin typeface="Times New Roman" pitchFamily="18" charset="0"/>
                <a:ea typeface="Times New Roman"/>
                <a:cs typeface="Times New Roman" pitchFamily="18" charset="0"/>
              </a:rPr>
              <a:t> </a:t>
            </a:r>
            <a:r>
              <a:rPr lang="es-ES" sz="2000" dirty="0">
                <a:latin typeface="Times New Roman" pitchFamily="18" charset="0"/>
                <a:ea typeface="Times New Roman"/>
                <a:cs typeface="Times New Roman" pitchFamily="18" charset="0"/>
              </a:rPr>
              <a:t>(pigmentada de </a:t>
            </a:r>
            <a:r>
              <a:rPr lang="es-ES" sz="2000" dirty="0" err="1">
                <a:latin typeface="Times New Roman" pitchFamily="18" charset="0"/>
                <a:ea typeface="Times New Roman"/>
                <a:cs typeface="Times New Roman" pitchFamily="18" charset="0"/>
              </a:rPr>
              <a:t>Gougerot</a:t>
            </a:r>
            <a:r>
              <a:rPr lang="es-ES" sz="2000" dirty="0">
                <a:latin typeface="Times New Roman" pitchFamily="18" charset="0"/>
                <a:ea typeface="Times New Roman"/>
                <a:cs typeface="Times New Roman" pitchFamily="18" charset="0"/>
              </a:rPr>
              <a:t> y </a:t>
            </a:r>
            <a:r>
              <a:rPr lang="es-ES" sz="2000" dirty="0" err="1">
                <a:latin typeface="Times New Roman" pitchFamily="18" charset="0"/>
                <a:ea typeface="Times New Roman"/>
                <a:cs typeface="Times New Roman" pitchFamily="18" charset="0"/>
              </a:rPr>
              <a:t>Blum</a:t>
            </a:r>
            <a:r>
              <a:rPr lang="es-ES" sz="2000" dirty="0">
                <a:latin typeface="Times New Roman" pitchFamily="18" charset="0"/>
                <a:ea typeface="Times New Roman"/>
                <a:cs typeface="Times New Roman" pitchFamily="18" charset="0"/>
              </a:rPr>
              <a:t>) </a:t>
            </a:r>
            <a:endParaRPr lang="es-AR" sz="2000" dirty="0">
              <a:latin typeface="Times New Roman" pitchFamily="18" charset="0"/>
              <a:ea typeface="Times New Roman"/>
              <a:cs typeface="Times New Roman" pitchFamily="18" charset="0"/>
            </a:endParaRPr>
          </a:p>
          <a:p>
            <a:pPr algn="just">
              <a:spcAft>
                <a:spcPts val="0"/>
              </a:spcAft>
            </a:pPr>
            <a:r>
              <a:rPr lang="es-ES" sz="2000" dirty="0">
                <a:latin typeface="Times New Roman" pitchFamily="18" charset="0"/>
                <a:ea typeface="Times New Roman"/>
                <a:cs typeface="Times New Roman" pitchFamily="18" charset="0"/>
              </a:rPr>
              <a:t>Se observa especialmente en hombres de 40 a 60 años. Si bien puede aparecer en cualquier parte, se distribuye por lo general en </a:t>
            </a:r>
            <a:r>
              <a:rPr lang="es-ES" sz="2000" dirty="0" smtClean="0">
                <a:latin typeface="Times New Roman" pitchFamily="18" charset="0"/>
                <a:ea typeface="Times New Roman"/>
                <a:cs typeface="Times New Roman" pitchFamily="18" charset="0"/>
              </a:rPr>
              <a:t>los miembros inferiores. </a:t>
            </a:r>
          </a:p>
          <a:p>
            <a:pPr algn="just">
              <a:spcAft>
                <a:spcPts val="0"/>
              </a:spcAft>
            </a:pPr>
            <a:r>
              <a:rPr lang="es-ES" sz="2000" dirty="0" smtClean="0">
                <a:latin typeface="Times New Roman" pitchFamily="18" charset="0"/>
                <a:ea typeface="Times New Roman"/>
                <a:cs typeface="Times New Roman" pitchFamily="18" charset="0"/>
              </a:rPr>
              <a:t>Se </a:t>
            </a:r>
            <a:r>
              <a:rPr lang="es-ES" sz="2000" dirty="0">
                <a:latin typeface="Times New Roman" pitchFamily="18" charset="0"/>
                <a:ea typeface="Times New Roman"/>
                <a:cs typeface="Times New Roman" pitchFamily="18" charset="0"/>
              </a:rPr>
              <a:t>observan pápulas </a:t>
            </a:r>
            <a:r>
              <a:rPr lang="es-ES" sz="2000" dirty="0" err="1">
                <a:latin typeface="Times New Roman" pitchFamily="18" charset="0"/>
                <a:ea typeface="Times New Roman"/>
                <a:cs typeface="Times New Roman" pitchFamily="18" charset="0"/>
              </a:rPr>
              <a:t>liquenoides</a:t>
            </a:r>
            <a:r>
              <a:rPr lang="es-ES" sz="2000" dirty="0">
                <a:latin typeface="Times New Roman" pitchFamily="18" charset="0"/>
                <a:ea typeface="Times New Roman"/>
                <a:cs typeface="Times New Roman" pitchFamily="18" charset="0"/>
              </a:rPr>
              <a:t> en asociación con lesiones </a:t>
            </a:r>
            <a:r>
              <a:rPr lang="es-ES" sz="2000" dirty="0" err="1">
                <a:latin typeface="Times New Roman" pitchFamily="18" charset="0"/>
                <a:ea typeface="Times New Roman"/>
                <a:cs typeface="Times New Roman" pitchFamily="18" charset="0"/>
              </a:rPr>
              <a:t>purpúricas</a:t>
            </a:r>
            <a:r>
              <a:rPr lang="es-ES" sz="2000" dirty="0">
                <a:latin typeface="Times New Roman" pitchFamily="18" charset="0"/>
                <a:ea typeface="Times New Roman"/>
                <a:cs typeface="Times New Roman" pitchFamily="18" charset="0"/>
              </a:rPr>
              <a:t> que confluyen en placas. </a:t>
            </a:r>
            <a:endParaRPr lang="es-ES" sz="2000" dirty="0" smtClean="0">
              <a:latin typeface="Times New Roman" pitchFamily="18" charset="0"/>
              <a:ea typeface="Times New Roman"/>
              <a:cs typeface="Times New Roman" pitchFamily="18" charset="0"/>
            </a:endParaRPr>
          </a:p>
          <a:p>
            <a:pPr algn="just">
              <a:spcAft>
                <a:spcPts val="0"/>
              </a:spcAft>
            </a:pPr>
            <a:r>
              <a:rPr lang="es-ES" sz="2000" dirty="0" smtClean="0">
                <a:latin typeface="Times New Roman" pitchFamily="18" charset="0"/>
                <a:ea typeface="Times New Roman"/>
                <a:cs typeface="Times New Roman" pitchFamily="18" charset="0"/>
              </a:rPr>
              <a:t>Puede </a:t>
            </a:r>
            <a:r>
              <a:rPr lang="es-ES" sz="2000" dirty="0">
                <a:latin typeface="Times New Roman" pitchFamily="18" charset="0"/>
                <a:ea typeface="Times New Roman"/>
                <a:cs typeface="Times New Roman" pitchFamily="18" charset="0"/>
              </a:rPr>
              <a:t>asociarse a </a:t>
            </a:r>
            <a:r>
              <a:rPr lang="es-ES" sz="2000" dirty="0" err="1">
                <a:latin typeface="Times New Roman" pitchFamily="18" charset="0"/>
                <a:ea typeface="Times New Roman"/>
                <a:cs typeface="Times New Roman" pitchFamily="18" charset="0"/>
              </a:rPr>
              <a:t>porfiria</a:t>
            </a:r>
            <a:r>
              <a:rPr lang="es-ES" sz="2000" dirty="0">
                <a:latin typeface="Times New Roman" pitchFamily="18" charset="0"/>
                <a:ea typeface="Times New Roman"/>
                <a:cs typeface="Times New Roman" pitchFamily="18" charset="0"/>
              </a:rPr>
              <a:t>. </a:t>
            </a:r>
            <a:endParaRPr lang="es-ES" sz="2000" dirty="0" smtClean="0">
              <a:latin typeface="Times New Roman" pitchFamily="18" charset="0"/>
              <a:ea typeface="Times New Roman"/>
              <a:cs typeface="Times New Roman" pitchFamily="18" charset="0"/>
            </a:endParaRPr>
          </a:p>
          <a:p>
            <a:pPr algn="just">
              <a:spcAft>
                <a:spcPts val="0"/>
              </a:spcAft>
            </a:pPr>
            <a:r>
              <a:rPr lang="es-ES" sz="2000" dirty="0" smtClean="0">
                <a:latin typeface="Times New Roman" pitchFamily="18" charset="0"/>
                <a:ea typeface="Times New Roman"/>
                <a:cs typeface="Times New Roman" pitchFamily="18" charset="0"/>
              </a:rPr>
              <a:t>Es </a:t>
            </a:r>
            <a:r>
              <a:rPr lang="es-ES" sz="2000" dirty="0">
                <a:latin typeface="Times New Roman" pitchFamily="18" charset="0"/>
                <a:ea typeface="Times New Roman"/>
                <a:cs typeface="Times New Roman" pitchFamily="18" charset="0"/>
              </a:rPr>
              <a:t>de curso crónico.</a:t>
            </a:r>
            <a:endParaRPr lang="es-AR" sz="2000" dirty="0">
              <a:latin typeface="Times New Roman" pitchFamily="18" charset="0"/>
              <a:ea typeface="Times New Roman"/>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a typeface=""/>
              <a:cs typeface=""/>
            </a:endParaRPr>
          </a:p>
        </p:txBody>
      </p:sp>
      <p:sp>
        <p:nvSpPr>
          <p:cNvPr id="7" name="Rectangle 6"/>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10" name="9 Rectángulo"/>
          <p:cNvSpPr/>
          <p:nvPr/>
        </p:nvSpPr>
        <p:spPr>
          <a:xfrm>
            <a:off x="296706" y="4822309"/>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a:cs typeface="Tahoma" pitchFamily="2"/>
              </a:rPr>
              <a:t>PÚRPURAS  </a:t>
            </a:r>
            <a:r>
              <a:rPr lang="en-US" sz="1400">
                <a:solidFill>
                  <a:srgbClr val="000000"/>
                </a:solidFill>
                <a:latin typeface="HelveticaNeueLTStd-LtCn" pitchFamily="18"/>
              </a:rPr>
              <a:t>Dermatosis purpúricas pigmentadas (PPD, </a:t>
            </a:r>
            <a:r>
              <a:rPr lang="en-US" sz="1400" i="1">
                <a:solidFill>
                  <a:srgbClr val="000000"/>
                </a:solidFill>
                <a:latin typeface="HelveticaNeueLTStd-LtCnO" pitchFamily="18"/>
              </a:rPr>
              <a:t>pigmented purpuric dermatoses</a:t>
            </a:r>
            <a:r>
              <a:rPr lang="en-US" sz="1400">
                <a:solidFill>
                  <a:srgbClr val="000000"/>
                </a:solidFill>
                <a:latin typeface="HelveticaNeueLTStd-LtCn" pitchFamily="18"/>
              </a:rPr>
              <a:t>)</a:t>
            </a:r>
          </a:p>
        </p:txBody>
      </p:sp>
      <p:pic>
        <p:nvPicPr>
          <p:cNvPr id="4" name="Picture 7"/>
          <p:cNvPicPr>
            <a:picLocks noChangeAspect="1"/>
          </p:cNvPicPr>
          <p:nvPr/>
        </p:nvPicPr>
        <p:blipFill>
          <a:blip r:embed="rId3"/>
          <a:srcRect l="50277" t="21670" r="24629" b="42790"/>
          <a:stretch>
            <a:fillRect/>
          </a:stretch>
        </p:blipFill>
        <p:spPr>
          <a:xfrm>
            <a:off x="1064911" y="2055763"/>
            <a:ext cx="2992812" cy="2336237"/>
          </a:xfrm>
          <a:prstGeom prst="rect">
            <a:avLst/>
          </a:prstGeom>
          <a:noFill/>
          <a:ln cap="flat">
            <a:solidFill>
              <a:srgbClr val="FF0000"/>
            </a:solidFill>
          </a:ln>
        </p:spPr>
      </p:pic>
      <p:pic>
        <p:nvPicPr>
          <p:cNvPr id="5" name="Picture 8"/>
          <p:cNvPicPr>
            <a:picLocks noChangeAspect="1"/>
          </p:cNvPicPr>
          <p:nvPr/>
        </p:nvPicPr>
        <p:blipFill>
          <a:blip r:embed="rId4"/>
          <a:srcRect l="23546" t="44245" r="51031" b="24824"/>
          <a:stretch>
            <a:fillRect/>
          </a:stretch>
        </p:blipFill>
        <p:spPr>
          <a:xfrm>
            <a:off x="6289036" y="2055763"/>
            <a:ext cx="3079946" cy="2336237"/>
          </a:xfrm>
          <a:prstGeom prst="rect">
            <a:avLst/>
          </a:prstGeom>
          <a:noFill/>
          <a:ln cap="flat">
            <a:solidFill>
              <a:srgbClr val="FF0000"/>
            </a:solidFill>
          </a:ln>
        </p:spPr>
      </p:pic>
      <p:sp>
        <p:nvSpPr>
          <p:cNvPr id="6" name="Rectangle 3"/>
          <p:cNvSpPr/>
          <p:nvPr/>
        </p:nvSpPr>
        <p:spPr>
          <a:xfrm>
            <a:off x="3170069" y="1511996"/>
            <a:ext cx="3166247" cy="369335"/>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HelveticaNeueLTStd-LtCn"/>
                <a:ea typeface=""/>
                <a:cs typeface=""/>
              </a:rPr>
              <a:t>Enfermedad de Gougerot-Blum</a:t>
            </a:r>
            <a:endParaRPr lang="en-US" sz="1800" b="0" i="0" u="none" strike="noStrike" kern="1200" cap="none" spc="0" baseline="0">
              <a:solidFill>
                <a:srgbClr val="000000"/>
              </a:solidFill>
              <a:uFillTx/>
              <a:latin typeface="Calibri"/>
              <a:ea typeface=""/>
              <a:cs typeface=""/>
            </a:endParaRPr>
          </a:p>
        </p:txBody>
      </p:sp>
      <p:sp>
        <p:nvSpPr>
          <p:cNvPr id="7" name="Rectangle 6"/>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8" name="7 Rectángulo"/>
          <p:cNvSpPr/>
          <p:nvPr/>
        </p:nvSpPr>
        <p:spPr>
          <a:xfrm>
            <a:off x="895319" y="4842480"/>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extLst>
      <p:ext uri="{BB962C8B-B14F-4D97-AF65-F5344CB8AC3E}">
        <p14:creationId xmlns:p14="http://schemas.microsoft.com/office/powerpoint/2010/main" val="681675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dirty="0">
                <a:cs typeface="Tahoma" pitchFamily="2"/>
              </a:rPr>
              <a:t>PÚRPURAS  </a:t>
            </a:r>
            <a:r>
              <a:rPr lang="en-US" sz="1400" dirty="0" err="1">
                <a:solidFill>
                  <a:srgbClr val="000000"/>
                </a:solidFill>
                <a:latin typeface="HelveticaNeueLTStd-LtCn" pitchFamily="18"/>
              </a:rPr>
              <a:t>Dermatosis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purpúricas</a:t>
            </a:r>
            <a:r>
              <a:rPr lang="en-US" sz="1400" dirty="0">
                <a:solidFill>
                  <a:srgbClr val="000000"/>
                </a:solidFill>
                <a:latin typeface="HelveticaNeueLTStd-LtCn" pitchFamily="18"/>
              </a:rPr>
              <a:t> </a:t>
            </a:r>
            <a:r>
              <a:rPr lang="en-US" sz="1400" dirty="0" err="1">
                <a:solidFill>
                  <a:srgbClr val="000000"/>
                </a:solidFill>
                <a:latin typeface="HelveticaNeueLTStd-LtCn" pitchFamily="18"/>
              </a:rPr>
              <a:t>pigmentadas</a:t>
            </a:r>
            <a:r>
              <a:rPr lang="en-US" sz="1400" dirty="0">
                <a:solidFill>
                  <a:srgbClr val="000000"/>
                </a:solidFill>
                <a:latin typeface="HelveticaNeueLTStd-LtCn" pitchFamily="18"/>
              </a:rPr>
              <a:t> (PPD, </a:t>
            </a:r>
            <a:r>
              <a:rPr lang="en-US" sz="1400" i="1" dirty="0">
                <a:solidFill>
                  <a:srgbClr val="000000"/>
                </a:solidFill>
                <a:latin typeface="HelveticaNeueLTStd-LtCnO" pitchFamily="18"/>
              </a:rPr>
              <a:t>pigmented </a:t>
            </a:r>
            <a:r>
              <a:rPr lang="en-US" sz="1400" i="1" dirty="0" err="1">
                <a:solidFill>
                  <a:srgbClr val="000000"/>
                </a:solidFill>
                <a:latin typeface="HelveticaNeueLTStd-LtCnO" pitchFamily="18"/>
              </a:rPr>
              <a:t>purpuric</a:t>
            </a:r>
            <a:r>
              <a:rPr lang="en-US" sz="1400" i="1" dirty="0">
                <a:solidFill>
                  <a:srgbClr val="000000"/>
                </a:solidFill>
                <a:latin typeface="HelveticaNeueLTStd-LtCnO" pitchFamily="18"/>
              </a:rPr>
              <a:t> </a:t>
            </a:r>
            <a:r>
              <a:rPr lang="en-US" sz="1400" i="1" dirty="0" err="1">
                <a:solidFill>
                  <a:srgbClr val="000000"/>
                </a:solidFill>
                <a:latin typeface="HelveticaNeueLTStd-LtCnO" pitchFamily="18"/>
              </a:rPr>
              <a:t>dermatoses</a:t>
            </a:r>
            <a:r>
              <a:rPr lang="en-US" sz="1400" dirty="0">
                <a:solidFill>
                  <a:srgbClr val="000000"/>
                </a:solidFill>
                <a:latin typeface="HelveticaNeueLTStd-LtCn" pitchFamily="18"/>
              </a:rPr>
              <a:t>)</a:t>
            </a:r>
          </a:p>
        </p:txBody>
      </p:sp>
      <p:pic>
        <p:nvPicPr>
          <p:cNvPr id="3" name="Picture 2" descr="https://multimedia.elsevier.es/PublicationsMultimediaV1/item/multimedia/13036365:103v93n07-13036365tab02.gif?idApp=UINPBA000044"/>
          <p:cNvPicPr>
            <a:picLocks noChangeAspect="1"/>
          </p:cNvPicPr>
          <p:nvPr/>
        </p:nvPicPr>
        <p:blipFill>
          <a:blip r:embed="rId3"/>
          <a:srcRect/>
          <a:stretch>
            <a:fillRect/>
          </a:stretch>
        </p:blipFill>
        <p:spPr>
          <a:xfrm>
            <a:off x="689408" y="2019852"/>
            <a:ext cx="1983571" cy="2975357"/>
          </a:xfrm>
          <a:prstGeom prst="rect">
            <a:avLst/>
          </a:prstGeom>
          <a:noFill/>
          <a:ln cap="flat">
            <a:solidFill>
              <a:srgbClr val="FF0000"/>
            </a:solidFill>
          </a:ln>
        </p:spPr>
      </p:pic>
      <p:pic>
        <p:nvPicPr>
          <p:cNvPr id="4" name="Picture 6" descr="https://multimedia.elsevier.es/PublicationsMultimediaV1/item/multimedia/13036365:103v93n07-13036365tab03.gif?idApp=UINPBA000044"/>
          <p:cNvPicPr>
            <a:picLocks noChangeAspect="1"/>
          </p:cNvPicPr>
          <p:nvPr/>
        </p:nvPicPr>
        <p:blipFill>
          <a:blip r:embed="rId4"/>
          <a:srcRect/>
          <a:stretch>
            <a:fillRect/>
          </a:stretch>
        </p:blipFill>
        <p:spPr>
          <a:xfrm>
            <a:off x="7292447" y="1460163"/>
            <a:ext cx="1988792" cy="2975357"/>
          </a:xfrm>
          <a:prstGeom prst="rect">
            <a:avLst/>
          </a:prstGeom>
          <a:noFill/>
          <a:ln cap="flat">
            <a:solidFill>
              <a:srgbClr val="FF0000"/>
            </a:solidFill>
          </a:ln>
        </p:spPr>
      </p:pic>
      <p:sp>
        <p:nvSpPr>
          <p:cNvPr id="6" name="Rectangle 5"/>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7" name="6 Rectángulo"/>
          <p:cNvSpPr/>
          <p:nvPr/>
        </p:nvSpPr>
        <p:spPr>
          <a:xfrm>
            <a:off x="2904565" y="1710703"/>
            <a:ext cx="4255993" cy="3447098"/>
          </a:xfrm>
          <a:prstGeom prst="rect">
            <a:avLst/>
          </a:prstGeom>
        </p:spPr>
        <p:txBody>
          <a:bodyPr wrap="square">
            <a:spAutoFit/>
          </a:bodyPr>
          <a:lstStyle/>
          <a:p>
            <a:pPr algn="just">
              <a:spcAft>
                <a:spcPts val="0"/>
              </a:spcAft>
            </a:pPr>
            <a:r>
              <a:rPr lang="es-ES" sz="2000" b="1" dirty="0">
                <a:solidFill>
                  <a:srgbClr val="000000"/>
                </a:solidFill>
                <a:latin typeface="Times New Roman" pitchFamily="18" charset="0"/>
                <a:ea typeface="Times New Roman"/>
                <a:cs typeface="Times New Roman" pitchFamily="18" charset="0"/>
              </a:rPr>
              <a:t>Liquen áureo</a:t>
            </a:r>
            <a:endParaRPr lang="es-AR" sz="2000" dirty="0">
              <a:latin typeface="Times New Roman" pitchFamily="18" charset="0"/>
              <a:ea typeface="Times New Roman"/>
              <a:cs typeface="Times New Roman" pitchFamily="18" charset="0"/>
            </a:endParaRPr>
          </a:p>
          <a:p>
            <a:pPr>
              <a:spcAft>
                <a:spcPts val="0"/>
              </a:spcAft>
            </a:pPr>
            <a:r>
              <a:rPr lang="es-ES" sz="2000" dirty="0">
                <a:solidFill>
                  <a:srgbClr val="000000"/>
                </a:solidFill>
                <a:latin typeface="Times New Roman" pitchFamily="18" charset="0"/>
                <a:ea typeface="Times New Roman"/>
                <a:cs typeface="Times New Roman" pitchFamily="18" charset="0"/>
              </a:rPr>
              <a:t>Liquen áureo o </a:t>
            </a:r>
            <a:r>
              <a:rPr lang="es-ES" sz="2000" dirty="0" err="1">
                <a:solidFill>
                  <a:srgbClr val="000000"/>
                </a:solidFill>
                <a:latin typeface="Times New Roman" pitchFamily="18" charset="0"/>
                <a:ea typeface="Times New Roman"/>
                <a:cs typeface="Times New Roman" pitchFamily="18" charset="0"/>
              </a:rPr>
              <a:t>purpúrico</a:t>
            </a:r>
            <a:r>
              <a:rPr lang="es-ES" sz="2000" dirty="0">
                <a:solidFill>
                  <a:srgbClr val="000000"/>
                </a:solidFill>
                <a:latin typeface="Times New Roman" pitchFamily="18" charset="0"/>
                <a:ea typeface="Times New Roman"/>
                <a:cs typeface="Times New Roman" pitchFamily="18" charset="0"/>
              </a:rPr>
              <a:t>: se trata de una </a:t>
            </a:r>
            <a:r>
              <a:rPr lang="es-ES" sz="2000" dirty="0" err="1">
                <a:solidFill>
                  <a:srgbClr val="000000"/>
                </a:solidFill>
                <a:latin typeface="Times New Roman" pitchFamily="18" charset="0"/>
                <a:ea typeface="Times New Roman"/>
                <a:cs typeface="Times New Roman" pitchFamily="18" charset="0"/>
              </a:rPr>
              <a:t>capilaritis</a:t>
            </a:r>
            <a:r>
              <a:rPr lang="es-ES" sz="2000" dirty="0">
                <a:solidFill>
                  <a:srgbClr val="000000"/>
                </a:solidFill>
                <a:latin typeface="Times New Roman" pitchFamily="18" charset="0"/>
                <a:ea typeface="Times New Roman"/>
                <a:cs typeface="Times New Roman" pitchFamily="18" charset="0"/>
              </a:rPr>
              <a:t> con infiltrado linfocitario. </a:t>
            </a:r>
            <a:endParaRPr lang="es-ES" sz="2000" dirty="0" smtClean="0">
              <a:solidFill>
                <a:srgbClr val="000000"/>
              </a:solidFill>
              <a:latin typeface="Times New Roman" pitchFamily="18" charset="0"/>
              <a:ea typeface="Times New Roman"/>
              <a:cs typeface="Times New Roman" pitchFamily="18" charset="0"/>
            </a:endParaRPr>
          </a:p>
          <a:p>
            <a:pPr>
              <a:spcAft>
                <a:spcPts val="0"/>
              </a:spcAft>
            </a:pPr>
            <a:r>
              <a:rPr lang="es-ES" sz="2000" dirty="0" smtClean="0">
                <a:solidFill>
                  <a:srgbClr val="000000"/>
                </a:solidFill>
                <a:latin typeface="Times New Roman" pitchFamily="18" charset="0"/>
                <a:ea typeface="Times New Roman"/>
                <a:cs typeface="Times New Roman" pitchFamily="18" charset="0"/>
              </a:rPr>
              <a:t>Las </a:t>
            </a:r>
            <a:r>
              <a:rPr lang="es-ES" sz="2000" dirty="0">
                <a:solidFill>
                  <a:srgbClr val="000000"/>
                </a:solidFill>
                <a:latin typeface="Times New Roman" pitchFamily="18" charset="0"/>
                <a:ea typeface="Times New Roman"/>
                <a:cs typeface="Times New Roman" pitchFamily="18" charset="0"/>
              </a:rPr>
              <a:t>lesiones son </a:t>
            </a:r>
            <a:r>
              <a:rPr lang="es-ES" sz="2000" dirty="0" err="1">
                <a:solidFill>
                  <a:srgbClr val="000000"/>
                </a:solidFill>
                <a:latin typeface="Times New Roman" pitchFamily="18" charset="0"/>
                <a:ea typeface="Times New Roman"/>
                <a:cs typeface="Times New Roman" pitchFamily="18" charset="0"/>
              </a:rPr>
              <a:t>purpúricas</a:t>
            </a:r>
            <a:r>
              <a:rPr lang="es-ES" sz="2000" dirty="0">
                <a:solidFill>
                  <a:srgbClr val="000000"/>
                </a:solidFill>
                <a:latin typeface="Times New Roman" pitchFamily="18" charset="0"/>
                <a:ea typeface="Times New Roman"/>
                <a:cs typeface="Times New Roman" pitchFamily="18" charset="0"/>
              </a:rPr>
              <a:t>, raramente doradas, generalmente solitarias y asintomáticas. </a:t>
            </a:r>
            <a:endParaRPr lang="es-ES" sz="2000" dirty="0" smtClean="0">
              <a:solidFill>
                <a:srgbClr val="000000"/>
              </a:solidFill>
              <a:latin typeface="Times New Roman" pitchFamily="18" charset="0"/>
              <a:ea typeface="Times New Roman"/>
              <a:cs typeface="Times New Roman" pitchFamily="18" charset="0"/>
            </a:endParaRPr>
          </a:p>
          <a:p>
            <a:pPr>
              <a:spcAft>
                <a:spcPts val="0"/>
              </a:spcAft>
            </a:pPr>
            <a:r>
              <a:rPr lang="es-ES" sz="2000" dirty="0" smtClean="0">
                <a:solidFill>
                  <a:srgbClr val="000000"/>
                </a:solidFill>
                <a:latin typeface="Times New Roman" pitchFamily="18" charset="0"/>
                <a:ea typeface="Times New Roman"/>
                <a:cs typeface="Times New Roman" pitchFamily="18" charset="0"/>
              </a:rPr>
              <a:t>La </a:t>
            </a:r>
            <a:r>
              <a:rPr lang="es-ES" sz="2000" dirty="0">
                <a:solidFill>
                  <a:srgbClr val="000000"/>
                </a:solidFill>
                <a:latin typeface="Times New Roman" pitchFamily="18" charset="0"/>
                <a:ea typeface="Times New Roman"/>
                <a:cs typeface="Times New Roman" pitchFamily="18" charset="0"/>
              </a:rPr>
              <a:t>patología predomina en extremidades inferiores. </a:t>
            </a:r>
            <a:endParaRPr lang="es-ES" sz="2000" dirty="0" smtClean="0">
              <a:solidFill>
                <a:srgbClr val="000000"/>
              </a:solidFill>
              <a:latin typeface="Times New Roman" pitchFamily="18" charset="0"/>
              <a:ea typeface="Times New Roman"/>
              <a:cs typeface="Times New Roman" pitchFamily="18" charset="0"/>
            </a:endParaRPr>
          </a:p>
          <a:p>
            <a:pPr>
              <a:spcAft>
                <a:spcPts val="0"/>
              </a:spcAft>
            </a:pPr>
            <a:r>
              <a:rPr lang="es-ES" sz="2000" dirty="0" smtClean="0">
                <a:solidFill>
                  <a:srgbClr val="000000"/>
                </a:solidFill>
                <a:latin typeface="Times New Roman" pitchFamily="18" charset="0"/>
                <a:ea typeface="Times New Roman"/>
                <a:cs typeface="Times New Roman" pitchFamily="18" charset="0"/>
              </a:rPr>
              <a:t>Es </a:t>
            </a:r>
            <a:r>
              <a:rPr lang="es-ES" sz="2000" dirty="0">
                <a:solidFill>
                  <a:srgbClr val="000000"/>
                </a:solidFill>
                <a:latin typeface="Times New Roman" pitchFamily="18" charset="0"/>
                <a:ea typeface="Times New Roman"/>
                <a:cs typeface="Times New Roman" pitchFamily="18" charset="0"/>
              </a:rPr>
              <a:t>usual que la evolución sea crónica.</a:t>
            </a:r>
            <a:endParaRPr lang="es-AR" sz="2000" dirty="0">
              <a:latin typeface="Times New Roman" pitchFamily="18" charset="0"/>
              <a:ea typeface="Times New Roman"/>
              <a:cs typeface="Times New Roman" pitchFamily="18" charset="0"/>
            </a:endParaRPr>
          </a:p>
          <a:p>
            <a:pPr algn="just">
              <a:spcAft>
                <a:spcPts val="0"/>
              </a:spcAft>
            </a:pPr>
            <a:r>
              <a:rPr lang="es-ES" dirty="0">
                <a:solidFill>
                  <a:srgbClr val="000000"/>
                </a:solidFill>
                <a:latin typeface="Arial"/>
                <a:ea typeface="Times New Roman"/>
                <a:cs typeface="Times New Roman"/>
              </a:rPr>
              <a:t> </a:t>
            </a:r>
            <a:endParaRPr lang="es-AR" sz="2800" dirty="0">
              <a:effectLst/>
              <a:latin typeface="Times New Roman"/>
              <a:ea typeface="Times New Roman"/>
            </a:endParaRPr>
          </a:p>
        </p:txBody>
      </p:sp>
      <p:sp>
        <p:nvSpPr>
          <p:cNvPr id="8" name="7 Rectángulo"/>
          <p:cNvSpPr/>
          <p:nvPr/>
        </p:nvSpPr>
        <p:spPr>
          <a:xfrm>
            <a:off x="6484698" y="4810543"/>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sz="1800">
                <a:cs typeface="Tahoma" pitchFamily="2"/>
              </a:rPr>
              <a:t>PÚRPURAS  </a:t>
            </a:r>
            <a:r>
              <a:rPr lang="en-US" sz="1800">
                <a:solidFill>
                  <a:srgbClr val="000000"/>
                </a:solidFill>
                <a:latin typeface="HelveticaNeueLTStd-LtCn" pitchFamily="18"/>
              </a:rPr>
              <a:t>Dermatosis purpúricas pigmentadas (PPD, </a:t>
            </a:r>
            <a:r>
              <a:rPr lang="en-US" sz="1800" i="1">
                <a:solidFill>
                  <a:srgbClr val="000000"/>
                </a:solidFill>
                <a:latin typeface="HelveticaNeueLTStd-LtCnO" pitchFamily="18"/>
              </a:rPr>
              <a:t>pigmented purpuric dermatoses</a:t>
            </a:r>
            <a:r>
              <a:rPr lang="en-US" sz="1800">
                <a:solidFill>
                  <a:srgbClr val="000000"/>
                </a:solidFill>
                <a:latin typeface="HelveticaNeueLTStd-LtCn" pitchFamily="18"/>
              </a:rPr>
              <a:t>)</a:t>
            </a:r>
            <a:endParaRPr lang="es-AR" sz="1800"/>
          </a:p>
        </p:txBody>
      </p:sp>
      <p:sp>
        <p:nvSpPr>
          <p:cNvPr id="3" name="Text Placeholder 2"/>
          <p:cNvSpPr txBox="1">
            <a:spLocks noGrp="1"/>
          </p:cNvSpPr>
          <p:nvPr>
            <p:ph type="body" idx="4294967295"/>
          </p:nvPr>
        </p:nvSpPr>
        <p:spPr/>
        <p:txBody>
          <a:bodyPr/>
          <a:lstStyle/>
          <a:p>
            <a:pPr lvl="0" algn="just"/>
            <a:r>
              <a:rPr lang="es-ES" sz="2000" dirty="0"/>
              <a:t>Desde el punto de vista clínico, </a:t>
            </a:r>
            <a:r>
              <a:rPr lang="es-ES" sz="2000" dirty="0" smtClean="0"/>
              <a:t>son púrpuras vasculares, cada </a:t>
            </a:r>
            <a:r>
              <a:rPr lang="es-ES" sz="2000" dirty="0"/>
              <a:t>entidad muestra </a:t>
            </a:r>
            <a:r>
              <a:rPr lang="en-US" sz="2000" dirty="0" err="1"/>
              <a:t>hemorragias</a:t>
            </a:r>
            <a:r>
              <a:rPr lang="en-US" sz="2000" dirty="0"/>
              <a:t> de color </a:t>
            </a:r>
            <a:r>
              <a:rPr lang="en-US" sz="2000" dirty="0" err="1"/>
              <a:t>pimienta</a:t>
            </a:r>
            <a:r>
              <a:rPr lang="en-US" sz="2000" dirty="0"/>
              <a:t> </a:t>
            </a:r>
            <a:r>
              <a:rPr lang="en-US" sz="2000" dirty="0" err="1" smtClean="0"/>
              <a:t>canela</a:t>
            </a:r>
            <a:r>
              <a:rPr lang="en-US" sz="2000" dirty="0" smtClean="0"/>
              <a:t>, </a:t>
            </a:r>
            <a:r>
              <a:rPr lang="en-US" sz="2000" dirty="0" err="1" smtClean="0"/>
              <a:t>puntiformes</a:t>
            </a:r>
            <a:r>
              <a:rPr lang="en-US" sz="2000" dirty="0" smtClean="0"/>
              <a:t>, </a:t>
            </a:r>
            <a:r>
              <a:rPr lang="en-US" sz="2000" dirty="0" err="1" smtClean="0"/>
              <a:t>recientes</a:t>
            </a:r>
            <a:r>
              <a:rPr lang="en-US" sz="2000" dirty="0" smtClean="0"/>
              <a:t>, </a:t>
            </a:r>
            <a:r>
              <a:rPr lang="en-US" sz="2000" dirty="0" err="1"/>
              <a:t>debidas</a:t>
            </a:r>
            <a:r>
              <a:rPr lang="en-US" sz="2000" dirty="0"/>
              <a:t> a </a:t>
            </a:r>
            <a:r>
              <a:rPr lang="en-US" sz="2000" dirty="0" err="1"/>
              <a:t>hemorragias</a:t>
            </a:r>
            <a:r>
              <a:rPr lang="en-US" sz="2000" dirty="0"/>
              <a:t> </a:t>
            </a:r>
            <a:r>
              <a:rPr lang="en-US" sz="2000" dirty="0" err="1"/>
              <a:t>anteriores</a:t>
            </a:r>
            <a:r>
              <a:rPr lang="en-US" sz="2000" dirty="0"/>
              <a:t> y </a:t>
            </a:r>
            <a:r>
              <a:rPr lang="en-US" sz="2000" dirty="0" err="1"/>
              <a:t>depósito</a:t>
            </a:r>
            <a:r>
              <a:rPr lang="en-US" sz="2000" dirty="0"/>
              <a:t> de </a:t>
            </a:r>
            <a:r>
              <a:rPr lang="es-ES" sz="2000" dirty="0"/>
              <a:t>hemosiderina. En la histopatología se observa </a:t>
            </a:r>
            <a:r>
              <a:rPr lang="es-ES" sz="2000" dirty="0" err="1"/>
              <a:t>capilaritis</a:t>
            </a:r>
            <a:r>
              <a:rPr lang="es-ES" sz="2000" dirty="0"/>
              <a:t>. </a:t>
            </a:r>
            <a:r>
              <a:rPr lang="en-US" sz="2000" dirty="0"/>
              <a:t>Produce </a:t>
            </a:r>
            <a:r>
              <a:rPr lang="en-US" sz="2000" dirty="0" err="1"/>
              <a:t>hiperpigmentaciones</a:t>
            </a:r>
            <a:r>
              <a:rPr lang="en-US" sz="2000" dirty="0"/>
              <a:t> en </a:t>
            </a:r>
            <a:r>
              <a:rPr lang="en-US" sz="2000" dirty="0" err="1"/>
              <a:t>manchas</a:t>
            </a:r>
            <a:r>
              <a:rPr lang="en-US" sz="2000" dirty="0"/>
              <a:t>.</a:t>
            </a:r>
          </a:p>
          <a:p>
            <a:pPr lvl="0" algn="just"/>
            <a:r>
              <a:rPr lang="es-ES" sz="2000" dirty="0"/>
              <a:t>Las PPD son importantes sólo si representan un problema estético para el paciente. </a:t>
            </a:r>
            <a:endParaRPr lang="es-ES" sz="2000" dirty="0" smtClean="0"/>
          </a:p>
          <a:p>
            <a:pPr lvl="0" algn="just"/>
            <a:r>
              <a:rPr lang="es-ES" sz="2000" b="1" dirty="0" smtClean="0">
                <a:solidFill>
                  <a:srgbClr val="FF0000"/>
                </a:solidFill>
              </a:rPr>
              <a:t>Tienen </a:t>
            </a:r>
            <a:r>
              <a:rPr lang="es-ES" sz="2000" b="1" dirty="0">
                <a:solidFill>
                  <a:srgbClr val="FF0000"/>
                </a:solidFill>
              </a:rPr>
              <a:t>importancia </a:t>
            </a:r>
            <a:r>
              <a:rPr lang="en-US" sz="2000" b="1" dirty="0" err="1">
                <a:solidFill>
                  <a:srgbClr val="FF0000"/>
                </a:solidFill>
              </a:rPr>
              <a:t>porque</a:t>
            </a:r>
            <a:r>
              <a:rPr lang="en-US" sz="2000" b="1" dirty="0">
                <a:solidFill>
                  <a:srgbClr val="FF0000"/>
                </a:solidFill>
              </a:rPr>
              <a:t> a menudo se </a:t>
            </a:r>
            <a:r>
              <a:rPr lang="en-US" sz="2000" b="1" dirty="0" err="1">
                <a:solidFill>
                  <a:srgbClr val="FF0000"/>
                </a:solidFill>
              </a:rPr>
              <a:t>confunden</a:t>
            </a:r>
            <a:r>
              <a:rPr lang="en-US" sz="2000" b="1" dirty="0">
                <a:solidFill>
                  <a:srgbClr val="FF0000"/>
                </a:solidFill>
              </a:rPr>
              <a:t> </a:t>
            </a:r>
            <a:r>
              <a:rPr lang="en-US" sz="2000" b="1" dirty="0" smtClean="0">
                <a:solidFill>
                  <a:srgbClr val="FF0000"/>
                </a:solidFill>
              </a:rPr>
              <a:t>con  </a:t>
            </a:r>
            <a:r>
              <a:rPr lang="en-US" sz="2000" b="1" dirty="0" err="1" smtClean="0">
                <a:solidFill>
                  <a:srgbClr val="FF0000"/>
                </a:solidFill>
              </a:rPr>
              <a:t>manifestaciones</a:t>
            </a:r>
            <a:r>
              <a:rPr lang="en-US" sz="2000" b="1" dirty="0" smtClean="0">
                <a:solidFill>
                  <a:srgbClr val="FF0000"/>
                </a:solidFill>
              </a:rPr>
              <a:t> </a:t>
            </a:r>
            <a:r>
              <a:rPr lang="en-US" sz="2000" b="1" dirty="0">
                <a:solidFill>
                  <a:srgbClr val="FF0000"/>
                </a:solidFill>
              </a:rPr>
              <a:t>de </a:t>
            </a:r>
            <a:r>
              <a:rPr lang="en-US" sz="2000" b="1" dirty="0" err="1">
                <a:solidFill>
                  <a:srgbClr val="FF0000"/>
                </a:solidFill>
              </a:rPr>
              <a:t>vasculitis</a:t>
            </a:r>
            <a:r>
              <a:rPr lang="en-US" sz="2000" b="1" dirty="0">
                <a:solidFill>
                  <a:srgbClr val="FF0000"/>
                </a:solidFill>
              </a:rPr>
              <a:t> o </a:t>
            </a:r>
            <a:r>
              <a:rPr lang="en-US" sz="2000" b="1" dirty="0" err="1">
                <a:solidFill>
                  <a:srgbClr val="FF0000"/>
                </a:solidFill>
              </a:rPr>
              <a:t>trombocitopenia</a:t>
            </a:r>
            <a:r>
              <a:rPr lang="en-US" sz="2000" b="1" dirty="0">
                <a:solidFill>
                  <a:srgbClr val="FF0000"/>
                </a:solidFill>
              </a:rPr>
              <a:t>.</a:t>
            </a:r>
            <a:endParaRPr lang="es-AR" sz="2000" b="1" dirty="0">
              <a:solidFill>
                <a:srgbClr val="FF0000"/>
              </a:solidFill>
            </a:endParaRPr>
          </a:p>
        </p:txBody>
      </p:sp>
      <p:sp>
        <p:nvSpPr>
          <p:cNvPr id="4" name="Rectangle 3"/>
          <p:cNvSpPr/>
          <p:nvPr/>
        </p:nvSpPr>
        <p:spPr>
          <a:xfrm>
            <a:off x="6082377" y="421556"/>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5" name="4 Rectángulo"/>
          <p:cNvSpPr/>
          <p:nvPr/>
        </p:nvSpPr>
        <p:spPr>
          <a:xfrm>
            <a:off x="534374" y="4775244"/>
            <a:ext cx="1688283" cy="230832"/>
          </a:xfrm>
          <a:prstGeom prst="rect">
            <a:avLst/>
          </a:prstGeom>
        </p:spPr>
        <p:txBody>
          <a:bodyPr wrap="none">
            <a:spAutoFit/>
          </a:bodyPr>
          <a:lstStyle/>
          <a:p>
            <a:pPr>
              <a:spcAft>
                <a:spcPts val="0"/>
              </a:spcAft>
            </a:pPr>
            <a:r>
              <a:rPr lang="es-ES" sz="900" b="1" dirty="0">
                <a:latin typeface="Times New Roman"/>
                <a:ea typeface="Times New Roman"/>
              </a:rPr>
              <a:t>Damián </a:t>
            </a:r>
            <a:r>
              <a:rPr lang="es-ES" sz="900" b="1" dirty="0" err="1">
                <a:latin typeface="Times New Roman"/>
                <a:ea typeface="Times New Roman"/>
              </a:rPr>
              <a:t>Koll</a:t>
            </a:r>
            <a:r>
              <a:rPr lang="es-ES" sz="900" b="1" dirty="0">
                <a:latin typeface="Times New Roman"/>
                <a:ea typeface="Times New Roman"/>
              </a:rPr>
              <a:t>/Lidia Ester Valle</a:t>
            </a:r>
            <a:endParaRPr lang="es-AR" sz="9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sz="2400" b="1" dirty="0">
                <a:solidFill>
                  <a:srgbClr val="FF0000"/>
                </a:solidFill>
                <a:cs typeface="Tahoma" pitchFamily="2"/>
              </a:rPr>
              <a:t>PÚRPURAS </a:t>
            </a:r>
            <a:r>
              <a:rPr lang="es-AR" sz="1800" dirty="0">
                <a:cs typeface="Tahoma" pitchFamily="2"/>
              </a:rPr>
              <a:t> </a:t>
            </a:r>
            <a:r>
              <a:rPr lang="en-US" sz="1800" dirty="0" err="1">
                <a:solidFill>
                  <a:schemeClr val="tx1"/>
                </a:solidFill>
                <a:latin typeface="HelveticaNeueLTStd-LtCn" pitchFamily="18"/>
              </a:rPr>
              <a:t>Dermatosis</a:t>
            </a:r>
            <a:r>
              <a:rPr lang="en-US" sz="1800" dirty="0">
                <a:solidFill>
                  <a:schemeClr val="tx1"/>
                </a:solidFill>
                <a:latin typeface="HelveticaNeueLTStd-LtCn" pitchFamily="18"/>
              </a:rPr>
              <a:t> </a:t>
            </a:r>
            <a:r>
              <a:rPr lang="en-US" sz="1800" dirty="0" err="1">
                <a:solidFill>
                  <a:schemeClr val="tx1"/>
                </a:solidFill>
                <a:latin typeface="HelveticaNeueLTStd-LtCn" pitchFamily="18"/>
              </a:rPr>
              <a:t>purpúricas</a:t>
            </a:r>
            <a:r>
              <a:rPr lang="en-US" sz="1800" dirty="0">
                <a:solidFill>
                  <a:schemeClr val="tx1"/>
                </a:solidFill>
                <a:latin typeface="HelveticaNeueLTStd-LtCn" pitchFamily="18"/>
              </a:rPr>
              <a:t> </a:t>
            </a:r>
            <a:r>
              <a:rPr lang="en-US" sz="1800" dirty="0" err="1">
                <a:solidFill>
                  <a:schemeClr val="tx1"/>
                </a:solidFill>
                <a:latin typeface="HelveticaNeueLTStd-LtCn" pitchFamily="18"/>
              </a:rPr>
              <a:t>pigmentadas</a:t>
            </a:r>
            <a:r>
              <a:rPr lang="en-US" sz="1800" dirty="0">
                <a:solidFill>
                  <a:schemeClr val="tx1"/>
                </a:solidFill>
                <a:latin typeface="HelveticaNeueLTStd-LtCn" pitchFamily="18"/>
              </a:rPr>
              <a:t> </a:t>
            </a:r>
            <a:r>
              <a:rPr lang="en-US" sz="1800" dirty="0">
                <a:solidFill>
                  <a:srgbClr val="000000"/>
                </a:solidFill>
                <a:latin typeface="HelveticaNeueLTStd-LtCn" pitchFamily="18"/>
              </a:rPr>
              <a:t>(PPD, </a:t>
            </a:r>
            <a:r>
              <a:rPr lang="en-US" sz="1800" i="1" dirty="0">
                <a:solidFill>
                  <a:srgbClr val="000000"/>
                </a:solidFill>
                <a:latin typeface="HelveticaNeueLTStd-LtCnO" pitchFamily="18"/>
              </a:rPr>
              <a:t>pigmented </a:t>
            </a:r>
            <a:r>
              <a:rPr lang="en-US" sz="1800" i="1" dirty="0" err="1">
                <a:solidFill>
                  <a:srgbClr val="000000"/>
                </a:solidFill>
                <a:latin typeface="HelveticaNeueLTStd-LtCnO" pitchFamily="18"/>
              </a:rPr>
              <a:t>purpuric</a:t>
            </a:r>
            <a:r>
              <a:rPr lang="en-US" sz="1800" i="1" dirty="0">
                <a:solidFill>
                  <a:srgbClr val="000000"/>
                </a:solidFill>
                <a:latin typeface="HelveticaNeueLTStd-LtCnO" pitchFamily="18"/>
              </a:rPr>
              <a:t> </a:t>
            </a:r>
            <a:r>
              <a:rPr lang="en-US" sz="1800" i="1" dirty="0" err="1">
                <a:solidFill>
                  <a:srgbClr val="000000"/>
                </a:solidFill>
                <a:latin typeface="HelveticaNeueLTStd-LtCnO" pitchFamily="18"/>
              </a:rPr>
              <a:t>dermatoses</a:t>
            </a:r>
            <a:r>
              <a:rPr lang="en-US" sz="1800" dirty="0">
                <a:solidFill>
                  <a:srgbClr val="000000"/>
                </a:solidFill>
                <a:latin typeface="HelveticaNeueLTStd-LtCn" pitchFamily="18"/>
              </a:rPr>
              <a:t>)</a:t>
            </a:r>
            <a:endParaRPr lang="es-AR" sz="1800" dirty="0"/>
          </a:p>
        </p:txBody>
      </p:sp>
      <p:sp>
        <p:nvSpPr>
          <p:cNvPr id="3" name="Text Placeholder 2"/>
          <p:cNvSpPr txBox="1">
            <a:spLocks noGrp="1"/>
          </p:cNvSpPr>
          <p:nvPr>
            <p:ph type="body" idx="4294967295"/>
          </p:nvPr>
        </p:nvSpPr>
        <p:spPr>
          <a:xfrm>
            <a:off x="316006" y="1910686"/>
            <a:ext cx="9365876" cy="3145809"/>
          </a:xfrm>
        </p:spPr>
        <p:txBody>
          <a:bodyPr/>
          <a:lstStyle/>
          <a:p>
            <a:pPr lvl="0" algn="just">
              <a:lnSpc>
                <a:spcPct val="80000"/>
              </a:lnSpc>
            </a:pPr>
            <a:r>
              <a:rPr lang="es-ES" sz="2000" b="1" dirty="0">
                <a:latin typeface="Times New Roman" pitchFamily="18" charset="0"/>
                <a:cs typeface="Times New Roman" pitchFamily="18" charset="0"/>
              </a:rPr>
              <a:t>Causas. </a:t>
            </a:r>
            <a:r>
              <a:rPr lang="es-ES" sz="2000" dirty="0">
                <a:latin typeface="Times New Roman" pitchFamily="18" charset="0"/>
                <a:cs typeface="Times New Roman" pitchFamily="18" charset="0"/>
              </a:rPr>
              <a:t>Se desconocen. Se considera que los procesos primarios representan lesiones inmunitarias mediadas por células con daño vascular subsiguiente y extravasación </a:t>
            </a:r>
            <a:r>
              <a:rPr lang="en-US" sz="2000" dirty="0">
                <a:latin typeface="Times New Roman" pitchFamily="18" charset="0"/>
                <a:cs typeface="Times New Roman" pitchFamily="18" charset="0"/>
              </a:rPr>
              <a:t>de </a:t>
            </a:r>
            <a:r>
              <a:rPr lang="en-US" sz="2000" dirty="0" err="1">
                <a:latin typeface="Times New Roman" pitchFamily="18" charset="0"/>
                <a:cs typeface="Times New Roman" pitchFamily="18" charset="0"/>
              </a:rPr>
              <a:t>eritrocitos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Otros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factores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causantes</a:t>
            </a:r>
            <a:r>
              <a:rPr lang="en-US" sz="2000" dirty="0">
                <a:latin typeface="Times New Roman" pitchFamily="18" charset="0"/>
                <a:cs typeface="Times New Roman" pitchFamily="18" charset="0"/>
              </a:rPr>
              <a:t>: </a:t>
            </a:r>
            <a:r>
              <a:rPr lang="es-ES" sz="2000" dirty="0">
                <a:latin typeface="Times New Roman" pitchFamily="18" charset="0"/>
                <a:cs typeface="Times New Roman" pitchFamily="18" charset="0"/>
              </a:rPr>
              <a:t>presión, traumatismo, fármacos (paracetamol, ampicilina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diuréticos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meprobamato</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antiinflamatorios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no </a:t>
            </a:r>
            <a:r>
              <a:rPr lang="en-US" sz="2000" dirty="0" err="1" smtClean="0">
                <a:latin typeface="Times New Roman" pitchFamily="18" charset="0"/>
                <a:cs typeface="Times New Roman" pitchFamily="18" charset="0"/>
              </a:rPr>
              <a:t>esteroideos</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lvl="0" algn="just">
              <a:lnSpc>
                <a:spcPct val="80000"/>
              </a:lnSpc>
            </a:pPr>
            <a:r>
              <a:rPr lang="es-ES" sz="2000" b="1" dirty="0">
                <a:latin typeface="Times New Roman" pitchFamily="18" charset="0"/>
                <a:cs typeface="Times New Roman" pitchFamily="18" charset="0"/>
              </a:rPr>
              <a:t>Inicio y duración: </a:t>
            </a:r>
            <a:r>
              <a:rPr lang="es-ES" sz="2000" dirty="0">
                <a:latin typeface="Times New Roman" pitchFamily="18" charset="0"/>
                <a:cs typeface="Times New Roman" pitchFamily="18" charset="0"/>
              </a:rPr>
              <a:t>insidioso, de evolución lenta excepto la variante provocada por fármacos, que puede aparecer con rapidez y tener una distribución más generalizada. Persiste durante meses a años. La mayor parte de las púrpuras provocadas por fármacos se resuelven con más rapidez después de suspender el fármaco. </a:t>
            </a:r>
            <a:endParaRPr lang="es-ES" sz="2000" dirty="0" smtClean="0">
              <a:latin typeface="Times New Roman" pitchFamily="18" charset="0"/>
              <a:cs typeface="Times New Roman" pitchFamily="18" charset="0"/>
            </a:endParaRPr>
          </a:p>
          <a:p>
            <a:pPr lvl="0" algn="just">
              <a:lnSpc>
                <a:spcPct val="80000"/>
              </a:lnSpc>
            </a:pPr>
            <a:r>
              <a:rPr lang="es-ES" sz="2000" dirty="0" smtClean="0">
                <a:latin typeface="Times New Roman" pitchFamily="18" charset="0"/>
                <a:cs typeface="Times New Roman" pitchFamily="18" charset="0"/>
              </a:rPr>
              <a:t>Por </a:t>
            </a:r>
            <a:r>
              <a:rPr lang="es-ES" sz="2000" dirty="0">
                <a:latin typeface="Times New Roman" pitchFamily="18" charset="0"/>
                <a:cs typeface="Times New Roman" pitchFamily="18" charset="0"/>
              </a:rPr>
              <a:t>lo general son asintomáticas pero pueden ser levemente pruriginosas.</a:t>
            </a:r>
            <a:endParaRPr lang="en-US" sz="2000" dirty="0">
              <a:latin typeface="Times New Roman" pitchFamily="18" charset="0"/>
              <a:cs typeface="Times New Roman" pitchFamily="18" charset="0"/>
            </a:endParaRPr>
          </a:p>
          <a:p>
            <a:pPr lvl="0">
              <a:lnSpc>
                <a:spcPct val="80000"/>
              </a:lnSpc>
            </a:pPr>
            <a:endParaRPr lang="es-AR" sz="1900" dirty="0"/>
          </a:p>
        </p:txBody>
      </p:sp>
      <p:sp>
        <p:nvSpPr>
          <p:cNvPr id="4" name="Rectangle 3"/>
          <p:cNvSpPr/>
          <p:nvPr/>
        </p:nvSpPr>
        <p:spPr>
          <a:xfrm>
            <a:off x="6082377" y="647259"/>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5" name="4 Rectángulo"/>
          <p:cNvSpPr/>
          <p:nvPr/>
        </p:nvSpPr>
        <p:spPr>
          <a:xfrm>
            <a:off x="366287" y="4835756"/>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p>
            <a:pPr lvl="0"/>
            <a:r>
              <a:rPr lang="es-AR" sz="1800">
                <a:cs typeface="Tahoma" pitchFamily="2"/>
              </a:rPr>
              <a:t>PÚRPURAS  </a:t>
            </a:r>
            <a:r>
              <a:rPr lang="en-US" sz="1800">
                <a:solidFill>
                  <a:srgbClr val="000000"/>
                </a:solidFill>
                <a:latin typeface="HelveticaNeueLTStd-LtCn" pitchFamily="18"/>
              </a:rPr>
              <a:t>Dermatosis purpúricas pigmentadas (PPD, </a:t>
            </a:r>
            <a:r>
              <a:rPr lang="en-US" sz="1800" i="1">
                <a:solidFill>
                  <a:srgbClr val="000000"/>
                </a:solidFill>
                <a:latin typeface="HelveticaNeueLTStd-LtCnO" pitchFamily="18"/>
              </a:rPr>
              <a:t>pigmented purpuric dermatoses</a:t>
            </a:r>
            <a:r>
              <a:rPr lang="en-US" sz="1800">
                <a:solidFill>
                  <a:srgbClr val="000000"/>
                </a:solidFill>
                <a:latin typeface="HelveticaNeueLTStd-LtCn" pitchFamily="18"/>
              </a:rPr>
              <a:t>)</a:t>
            </a:r>
            <a:endParaRPr lang="es-AR" sz="1800"/>
          </a:p>
        </p:txBody>
      </p:sp>
      <p:sp>
        <p:nvSpPr>
          <p:cNvPr id="3" name="Text Placeholder 2"/>
          <p:cNvSpPr txBox="1">
            <a:spLocks noGrp="1"/>
          </p:cNvSpPr>
          <p:nvPr>
            <p:ph type="body" idx="4294967295"/>
          </p:nvPr>
        </p:nvSpPr>
        <p:spPr>
          <a:xfrm>
            <a:off x="259308" y="1655996"/>
            <a:ext cx="9316334" cy="3345908"/>
          </a:xfrm>
        </p:spPr>
        <p:txBody>
          <a:bodyPr/>
          <a:lstStyle/>
          <a:p>
            <a:pPr lvl="0" algn="just"/>
            <a:r>
              <a:rPr lang="en-US" sz="2000" b="1" dirty="0" err="1">
                <a:latin typeface="Times New Roman" pitchFamily="18" charset="0"/>
                <a:cs typeface="Times New Roman" pitchFamily="18" charset="0"/>
              </a:rPr>
              <a:t>Tratamiento</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los </a:t>
            </a:r>
            <a:r>
              <a:rPr lang="en-US" sz="2000" dirty="0" err="1">
                <a:latin typeface="Times New Roman" pitchFamily="18" charset="0"/>
                <a:cs typeface="Times New Roman" pitchFamily="18" charset="0"/>
              </a:rPr>
              <a:t>preparados</a:t>
            </a:r>
            <a:r>
              <a:rPr lang="en-US" sz="2000" dirty="0">
                <a:latin typeface="Times New Roman" pitchFamily="18" charset="0"/>
                <a:cs typeface="Times New Roman" pitchFamily="18" charset="0"/>
              </a:rPr>
              <a:t> de </a:t>
            </a:r>
            <a:r>
              <a:rPr lang="en-US" sz="2000" dirty="0" err="1">
                <a:latin typeface="Times New Roman" pitchFamily="18" charset="0"/>
                <a:cs typeface="Times New Roman" pitchFamily="18" charset="0"/>
              </a:rPr>
              <a:t>glucocorticoides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tópicos</a:t>
            </a:r>
            <a:r>
              <a:rPr lang="en-US" sz="2000" dirty="0">
                <a:latin typeface="Times New Roman" pitchFamily="18" charset="0"/>
                <a:cs typeface="Times New Roman" pitchFamily="18" charset="0"/>
              </a:rPr>
              <a:t> </a:t>
            </a:r>
            <a:r>
              <a:rPr lang="es-ES" sz="2000" dirty="0">
                <a:latin typeface="Times New Roman" pitchFamily="18" charset="0"/>
                <a:cs typeface="Times New Roman" pitchFamily="18" charset="0"/>
              </a:rPr>
              <a:t>de baja y mediana potencia pueden inhibir a las lesiones purpúreas nuevas. </a:t>
            </a:r>
            <a:endParaRPr lang="es-ES" sz="2000" dirty="0" smtClean="0">
              <a:latin typeface="Times New Roman" pitchFamily="18" charset="0"/>
              <a:cs typeface="Times New Roman" pitchFamily="18" charset="0"/>
            </a:endParaRPr>
          </a:p>
          <a:p>
            <a:pPr lvl="0" algn="just"/>
            <a:r>
              <a:rPr lang="es-ES" sz="2000" dirty="0" smtClean="0">
                <a:latin typeface="Times New Roman" pitchFamily="18" charset="0"/>
                <a:cs typeface="Times New Roman" pitchFamily="18" charset="0"/>
              </a:rPr>
              <a:t>La </a:t>
            </a:r>
            <a:r>
              <a:rPr lang="es-ES" sz="2000" dirty="0">
                <a:latin typeface="Times New Roman" pitchFamily="18" charset="0"/>
                <a:cs typeface="Times New Roman" pitchFamily="18" charset="0"/>
              </a:rPr>
              <a:t>tetraciclina o la </a:t>
            </a:r>
            <a:r>
              <a:rPr lang="es-ES" sz="2000" dirty="0" err="1">
                <a:latin typeface="Times New Roman" pitchFamily="18" charset="0"/>
                <a:cs typeface="Times New Roman" pitchFamily="18" charset="0"/>
              </a:rPr>
              <a:t>minociclina</a:t>
            </a:r>
            <a:r>
              <a:rPr lang="es-ES" sz="2000" dirty="0">
                <a:latin typeface="Times New Roman" pitchFamily="18" charset="0"/>
                <a:cs typeface="Times New Roman" pitchFamily="18" charset="0"/>
              </a:rPr>
              <a:t> sistémica (50 mg dos veces al día) son </a:t>
            </a:r>
            <a:r>
              <a:rPr lang="es-ES" sz="2000" dirty="0" smtClean="0">
                <a:latin typeface="Times New Roman" pitchFamily="18" charset="0"/>
                <a:cs typeface="Times New Roman" pitchFamily="18" charset="0"/>
              </a:rPr>
              <a:t>eficaces</a:t>
            </a:r>
            <a:r>
              <a:rPr lang="es-ES" sz="2000" dirty="0">
                <a:latin typeface="Times New Roman" pitchFamily="18" charset="0"/>
                <a:cs typeface="Times New Roman" pitchFamily="18" charset="0"/>
              </a:rPr>
              <a:t>. </a:t>
            </a:r>
            <a:endParaRPr lang="es-ES" sz="2000" dirty="0" smtClean="0">
              <a:latin typeface="Times New Roman" pitchFamily="18" charset="0"/>
              <a:cs typeface="Times New Roman" pitchFamily="18" charset="0"/>
            </a:endParaRPr>
          </a:p>
          <a:p>
            <a:pPr lvl="0" algn="just"/>
            <a:r>
              <a:rPr lang="es-ES" sz="2000" dirty="0" smtClean="0">
                <a:latin typeface="Times New Roman" pitchFamily="18" charset="0"/>
                <a:cs typeface="Times New Roman" pitchFamily="18" charset="0"/>
              </a:rPr>
              <a:t>PUVA </a:t>
            </a:r>
            <a:r>
              <a:rPr lang="es-ES" sz="2000" dirty="0">
                <a:latin typeface="Times New Roman" pitchFamily="18" charset="0"/>
                <a:cs typeface="Times New Roman" pitchFamily="18" charset="0"/>
              </a:rPr>
              <a:t>es eficaz en las formas graves. </a:t>
            </a:r>
            <a:endParaRPr lang="es-AR" sz="2000" dirty="0">
              <a:latin typeface="Times New Roman" pitchFamily="18" charset="0"/>
              <a:cs typeface="Times New Roman" pitchFamily="18" charset="0"/>
            </a:endParaRPr>
          </a:p>
        </p:txBody>
      </p:sp>
      <p:sp>
        <p:nvSpPr>
          <p:cNvPr id="4" name="Rectangle 3"/>
          <p:cNvSpPr/>
          <p:nvPr/>
        </p:nvSpPr>
        <p:spPr>
          <a:xfrm>
            <a:off x="6082377" y="421556"/>
            <a:ext cx="3493264" cy="370871"/>
          </a:xfrm>
          <a:prstGeom prst="rect">
            <a:avLst/>
          </a:prstGeom>
        </p:spPr>
        <p:txBody>
          <a:bodyPr wrap="none">
            <a:spAutoFit/>
          </a:bodyPr>
          <a:lstStyle/>
          <a:p>
            <a:pPr lvl="0" algn="just">
              <a:lnSpc>
                <a:spcPct val="108000"/>
              </a:lnSpc>
              <a:spcAft>
                <a:spcPts val="800"/>
              </a:spcAft>
            </a:pPr>
            <a:r>
              <a:rPr lang="en-US" dirty="0" err="1">
                <a:solidFill>
                  <a:srgbClr val="FF0000"/>
                </a:solidFill>
                <a:latin typeface="Times New Roman" pitchFamily="18"/>
                <a:cs typeface="Times New Roman" pitchFamily="18"/>
              </a:rPr>
              <a:t>Dermatosis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purpúricas</a:t>
            </a:r>
            <a:r>
              <a:rPr lang="en-US" dirty="0">
                <a:solidFill>
                  <a:srgbClr val="FF0000"/>
                </a:solidFill>
                <a:latin typeface="Times New Roman" pitchFamily="18"/>
                <a:cs typeface="Times New Roman" pitchFamily="18"/>
              </a:rPr>
              <a:t> </a:t>
            </a:r>
            <a:r>
              <a:rPr lang="en-US" dirty="0" err="1">
                <a:solidFill>
                  <a:srgbClr val="FF0000"/>
                </a:solidFill>
                <a:latin typeface="Times New Roman" pitchFamily="18"/>
                <a:cs typeface="Times New Roman" pitchFamily="18"/>
              </a:rPr>
              <a:t>pigmentadas</a:t>
            </a:r>
            <a:endParaRPr lang="en-US" dirty="0">
              <a:solidFill>
                <a:srgbClr val="FF0000"/>
              </a:solidFill>
              <a:latin typeface="Times New Roman" pitchFamily="18"/>
              <a:cs typeface="Times New Roman" pitchFamily="18"/>
            </a:endParaRPr>
          </a:p>
        </p:txBody>
      </p:sp>
      <p:sp>
        <p:nvSpPr>
          <p:cNvPr id="5" name="4 Rectángulo"/>
          <p:cNvSpPr/>
          <p:nvPr/>
        </p:nvSpPr>
        <p:spPr>
          <a:xfrm>
            <a:off x="366287" y="4829032"/>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279780" y="1655996"/>
            <a:ext cx="9295862" cy="3528002"/>
          </a:xfrm>
        </p:spPr>
        <p:txBody>
          <a:bodyPr>
            <a:normAutofit/>
          </a:bodyPr>
          <a:lstStyle/>
          <a:p>
            <a:pPr lvl="0" algn="just"/>
            <a:r>
              <a:rPr lang="en-US" sz="2000" dirty="0">
                <a:latin typeface="Times New Roman" pitchFamily="18" charset="0"/>
                <a:cs typeface="Times New Roman" pitchFamily="18" charset="0"/>
              </a:rPr>
              <a:t>La </a:t>
            </a:r>
            <a:r>
              <a:rPr lang="en-US" sz="2000" dirty="0" err="1">
                <a:latin typeface="Times New Roman" pitchFamily="18" charset="0"/>
                <a:cs typeface="Times New Roman" pitchFamily="18" charset="0"/>
              </a:rPr>
              <a:t>púrpura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trombocitopénica</a:t>
            </a:r>
            <a:r>
              <a:rPr lang="en-US" sz="2000" dirty="0">
                <a:latin typeface="Times New Roman" pitchFamily="18" charset="0"/>
                <a:cs typeface="Times New Roman" pitchFamily="18" charset="0"/>
              </a:rPr>
              <a:t> (TP, </a:t>
            </a:r>
            <a:r>
              <a:rPr lang="en-US" sz="2000" i="1" dirty="0">
                <a:latin typeface="Times New Roman" pitchFamily="18" charset="0"/>
                <a:cs typeface="Times New Roman" pitchFamily="18" charset="0"/>
              </a:rPr>
              <a:t>thrombocytopenic </a:t>
            </a:r>
            <a:r>
              <a:rPr lang="en-US" sz="2000" i="1" dirty="0" err="1">
                <a:latin typeface="Times New Roman" pitchFamily="18" charset="0"/>
                <a:cs typeface="Times New Roman" pitchFamily="18" charset="0"/>
              </a:rPr>
              <a:t>purpura</a:t>
            </a:r>
            <a:r>
              <a:rPr lang="en-US" sz="2000" dirty="0">
                <a:latin typeface="Times New Roman" pitchFamily="18" charset="0"/>
                <a:cs typeface="Times New Roman" pitchFamily="18" charset="0"/>
              </a:rPr>
              <a:t>) se </a:t>
            </a:r>
            <a:r>
              <a:rPr lang="en-US" sz="2000" dirty="0" err="1">
                <a:latin typeface="Times New Roman" pitchFamily="18" charset="0"/>
                <a:cs typeface="Times New Roman" pitchFamily="18" charset="0"/>
              </a:rPr>
              <a:t>caracteriza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hemorragias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cutáneas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que</a:t>
            </a:r>
            <a:r>
              <a:rPr lang="en-US" sz="2000" dirty="0">
                <a:latin typeface="Times New Roman" pitchFamily="18" charset="0"/>
                <a:cs typeface="Times New Roman" pitchFamily="18" charset="0"/>
              </a:rPr>
              <a:t> </a:t>
            </a:r>
            <a:r>
              <a:rPr lang="es-ES" sz="2000" dirty="0">
                <a:latin typeface="Times New Roman" pitchFamily="18" charset="0"/>
                <a:cs typeface="Times New Roman" pitchFamily="18" charset="0"/>
              </a:rPr>
              <a:t>se presentan en pacientes con disminución del </a:t>
            </a:r>
            <a:r>
              <a:rPr lang="en-US" sz="2000" dirty="0" err="1">
                <a:latin typeface="Times New Roman" pitchFamily="18" charset="0"/>
                <a:cs typeface="Times New Roman" pitchFamily="18" charset="0"/>
              </a:rPr>
              <a:t>recuento</a:t>
            </a:r>
            <a:r>
              <a:rPr lang="en-US" sz="2000" dirty="0">
                <a:latin typeface="Times New Roman" pitchFamily="18" charset="0"/>
                <a:cs typeface="Times New Roman" pitchFamily="18" charset="0"/>
              </a:rPr>
              <a:t> de </a:t>
            </a:r>
            <a:r>
              <a:rPr lang="en-US" sz="2000" dirty="0" err="1">
                <a:latin typeface="Times New Roman" pitchFamily="18" charset="0"/>
                <a:cs typeface="Times New Roman" pitchFamily="18" charset="0"/>
              </a:rPr>
              <a:t>plaquetas</a:t>
            </a:r>
            <a:r>
              <a:rPr lang="en-US" sz="2000" dirty="0">
                <a:latin typeface="Times New Roman" pitchFamily="18" charset="0"/>
                <a:cs typeface="Times New Roman" pitchFamily="18" charset="0"/>
              </a:rPr>
              <a:t>.</a:t>
            </a:r>
          </a:p>
          <a:p>
            <a:pPr lvl="0" algn="just"/>
            <a:r>
              <a:rPr lang="en-US" sz="2000" dirty="0" err="1">
                <a:latin typeface="Times New Roman" pitchFamily="18" charset="0"/>
                <a:cs typeface="Times New Roman" pitchFamily="18" charset="0"/>
              </a:rPr>
              <a:t>Ocurre</a:t>
            </a:r>
            <a:r>
              <a:rPr lang="en-US" sz="2000" dirty="0">
                <a:latin typeface="Times New Roman" pitchFamily="18" charset="0"/>
                <a:cs typeface="Times New Roman" pitchFamily="18" charset="0"/>
              </a:rPr>
              <a:t> en </a:t>
            </a:r>
            <a:r>
              <a:rPr lang="en-US" sz="2000" dirty="0" err="1">
                <a:latin typeface="Times New Roman" pitchFamily="18" charset="0"/>
                <a:cs typeface="Times New Roman" pitchFamily="18" charset="0"/>
              </a:rPr>
              <a:t>zonas</a:t>
            </a:r>
            <a:r>
              <a:rPr lang="en-US" sz="2000" dirty="0">
                <a:latin typeface="Times New Roman" pitchFamily="18" charset="0"/>
                <a:cs typeface="Times New Roman" pitchFamily="18" charset="0"/>
              </a:rPr>
              <a:t> de </a:t>
            </a:r>
            <a:r>
              <a:rPr lang="en-US" sz="2000" dirty="0" err="1">
                <a:latin typeface="Times New Roman" pitchFamily="18" charset="0"/>
                <a:cs typeface="Times New Roman" pitchFamily="18" charset="0"/>
              </a:rPr>
              <a:t>traumatismo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leve</a:t>
            </a:r>
            <a:r>
              <a:rPr lang="en-US" sz="2000" dirty="0">
                <a:latin typeface="Times New Roman" pitchFamily="18" charset="0"/>
                <a:cs typeface="Times New Roman" pitchFamily="18" charset="0"/>
              </a:rPr>
              <a:t> o </a:t>
            </a:r>
            <a:r>
              <a:rPr lang="en-US" sz="2000" dirty="0" err="1">
                <a:latin typeface="Times New Roman" pitchFamily="18" charset="0"/>
                <a:cs typeface="Times New Roman" pitchFamily="18" charset="0"/>
              </a:rPr>
              <a:t>presión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recuento</a:t>
            </a:r>
            <a:r>
              <a:rPr lang="en-US" sz="2000" dirty="0">
                <a:latin typeface="Times New Roman" pitchFamily="18" charset="0"/>
                <a:cs typeface="Times New Roman" pitchFamily="18" charset="0"/>
              </a:rPr>
              <a:t> de </a:t>
            </a:r>
            <a:r>
              <a:rPr lang="en-US" sz="2000" dirty="0" err="1">
                <a:latin typeface="Times New Roman" pitchFamily="18" charset="0"/>
                <a:cs typeface="Times New Roman" pitchFamily="18" charset="0"/>
              </a:rPr>
              <a:t>plaquetas</a:t>
            </a:r>
            <a:r>
              <a:rPr lang="en-US" sz="2000" dirty="0">
                <a:latin typeface="Times New Roman" pitchFamily="18" charset="0"/>
                <a:cs typeface="Times New Roman" pitchFamily="18" charset="0"/>
              </a:rPr>
              <a:t> &lt;40 </a:t>
            </a:r>
            <a:r>
              <a:rPr lang="en-US" sz="2000" dirty="0" smtClean="0">
                <a:latin typeface="Times New Roman" pitchFamily="18" charset="0"/>
                <a:cs typeface="Times New Roman" pitchFamily="18" charset="0"/>
              </a:rPr>
              <a:t>000/mm</a:t>
            </a:r>
            <a:r>
              <a:rPr lang="en-US" sz="2000" baseline="30000" dirty="0" smtClean="0">
                <a:latin typeface="Times New Roman" pitchFamily="18" charset="0"/>
                <a:cs typeface="Times New Roman" pitchFamily="18" charset="0"/>
              </a:rPr>
              <a:t>3</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 de forma </a:t>
            </a:r>
            <a:r>
              <a:rPr lang="es-ES" sz="2000" dirty="0">
                <a:latin typeface="Times New Roman" pitchFamily="18" charset="0"/>
                <a:cs typeface="Times New Roman" pitchFamily="18" charset="0"/>
              </a:rPr>
              <a:t>espontánea (recuento plaquetario &lt;10 </a:t>
            </a:r>
            <a:r>
              <a:rPr lang="es-ES" sz="2000" dirty="0" smtClean="0">
                <a:latin typeface="Times New Roman" pitchFamily="18" charset="0"/>
                <a:cs typeface="Times New Roman" pitchFamily="18" charset="0"/>
              </a:rPr>
              <a:t>000/mm</a:t>
            </a:r>
            <a:r>
              <a:rPr lang="es-ES" sz="2000" baseline="30000" dirty="0" smtClean="0">
                <a:latin typeface="Times New Roman" pitchFamily="18" charset="0"/>
                <a:cs typeface="Times New Roman" pitchFamily="18" charset="0"/>
              </a:rPr>
              <a:t>3</a:t>
            </a:r>
            <a:r>
              <a:rPr lang="es-ES" sz="2000" dirty="0" smtClean="0">
                <a:latin typeface="Times New Roman" pitchFamily="18" charset="0"/>
                <a:cs typeface="Times New Roman" pitchFamily="18" charset="0"/>
              </a:rPr>
              <a:t>).</a:t>
            </a:r>
            <a:endParaRPr lang="es-ES" sz="2000" dirty="0">
              <a:latin typeface="Times New Roman" pitchFamily="18" charset="0"/>
              <a:cs typeface="Times New Roman" pitchFamily="18" charset="0"/>
            </a:endParaRPr>
          </a:p>
          <a:p>
            <a:pPr lvl="0" algn="just"/>
            <a:r>
              <a:rPr lang="es-ES" sz="2000" dirty="0">
                <a:latin typeface="Times New Roman" pitchFamily="18" charset="0"/>
                <a:cs typeface="Times New Roman" pitchFamily="18" charset="0"/>
              </a:rPr>
              <a:t>Se debe a la menor producción de plaquetas, al secuestro esplénico o al aumento de la destrucción de </a:t>
            </a:r>
            <a:r>
              <a:rPr lang="en-US" sz="2000" dirty="0" err="1">
                <a:latin typeface="Times New Roman" pitchFamily="18" charset="0"/>
                <a:cs typeface="Times New Roman" pitchFamily="18" charset="0"/>
              </a:rPr>
              <a:t>dichos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elementos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sanguíneos</a:t>
            </a:r>
            <a:r>
              <a:rPr lang="en-US" sz="2000" dirty="0">
                <a:latin typeface="Times New Roman" pitchFamily="18" charset="0"/>
                <a:cs typeface="Times New Roman" pitchFamily="18" charset="0"/>
              </a:rPr>
              <a:t>.</a:t>
            </a:r>
          </a:p>
          <a:p>
            <a:pPr lvl="0"/>
            <a:endParaRPr lang="en-US" sz="2000" dirty="0">
              <a:latin typeface="MathematicalPiLTStd" pitchFamily="18"/>
            </a:endParaRPr>
          </a:p>
        </p:txBody>
      </p:sp>
      <p:sp>
        <p:nvSpPr>
          <p:cNvPr id="4" name="Rectangle 3"/>
          <p:cNvSpPr/>
          <p:nvPr/>
        </p:nvSpPr>
        <p:spPr>
          <a:xfrm>
            <a:off x="4810836" y="793004"/>
            <a:ext cx="3123567" cy="369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F0"/>
                </a:solidFill>
                <a:uFillTx/>
                <a:latin typeface="HelveticaNeueLTStd-MdCn"/>
                <a:ea typeface=""/>
                <a:cs typeface=""/>
              </a:rPr>
              <a:t>Púrpura</a:t>
            </a:r>
            <a:r>
              <a:rPr lang="en-US" sz="1800" b="1" i="0" u="none" strike="noStrike" kern="1200" cap="none" spc="0" baseline="0" dirty="0">
                <a:solidFill>
                  <a:srgbClr val="00B0F0"/>
                </a:solidFill>
                <a:uFillTx/>
                <a:latin typeface="HelveticaNeueLTStd-MdCn"/>
                <a:ea typeface=""/>
                <a:cs typeface=""/>
              </a:rPr>
              <a:t> </a:t>
            </a:r>
            <a:r>
              <a:rPr lang="en-US" sz="1800" b="1" i="0" u="none" strike="noStrike" kern="1200" cap="none" spc="0" baseline="0" dirty="0" err="1">
                <a:solidFill>
                  <a:srgbClr val="00B0F0"/>
                </a:solidFill>
                <a:uFillTx/>
                <a:latin typeface="HelveticaNeueLTStd-MdCn"/>
                <a:ea typeface=""/>
                <a:cs typeface=""/>
              </a:rPr>
              <a:t>trombocitopénica</a:t>
            </a:r>
            <a:endParaRPr lang="en-US" sz="1800" b="1" i="0" u="none" strike="noStrike" kern="1200" cap="none" spc="0" baseline="0" dirty="0">
              <a:solidFill>
                <a:srgbClr val="00B0F0"/>
              </a:solidFill>
              <a:uFillTx/>
              <a:latin typeface="Calibri"/>
              <a:ea typeface=""/>
              <a:cs typeface=""/>
            </a:endParaRPr>
          </a:p>
        </p:txBody>
      </p:sp>
      <p:sp>
        <p:nvSpPr>
          <p:cNvPr id="5" name="4 Rectángulo"/>
          <p:cNvSpPr/>
          <p:nvPr/>
        </p:nvSpPr>
        <p:spPr>
          <a:xfrm>
            <a:off x="373010" y="4667668"/>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259610" y="1339990"/>
            <a:ext cx="9295862" cy="3528002"/>
          </a:xfrm>
        </p:spPr>
        <p:txBody>
          <a:bodyPr>
            <a:normAutofit lnSpcReduction="10000"/>
          </a:bodyPr>
          <a:lstStyle/>
          <a:p>
            <a:pPr lvl="0" algn="l" hangingPunct="1">
              <a:spcAft>
                <a:spcPts val="0"/>
              </a:spcAft>
            </a:pPr>
            <a:r>
              <a:rPr lang="es-ES" sz="2000" b="1" dirty="0">
                <a:solidFill>
                  <a:srgbClr val="00B0F0"/>
                </a:solidFill>
                <a:latin typeface="Times New Roman" pitchFamily="18" charset="0"/>
                <a:ea typeface="Times New Roman"/>
                <a:cs typeface="Times New Roman" pitchFamily="18" charset="0"/>
              </a:rPr>
              <a:t>Púrpura </a:t>
            </a:r>
            <a:r>
              <a:rPr lang="es-ES" sz="2000" b="1" dirty="0" err="1">
                <a:solidFill>
                  <a:srgbClr val="00B0F0"/>
                </a:solidFill>
                <a:latin typeface="Times New Roman" pitchFamily="18" charset="0"/>
                <a:ea typeface="Times New Roman"/>
                <a:cs typeface="Times New Roman" pitchFamily="18" charset="0"/>
              </a:rPr>
              <a:t>trombocitopénica</a:t>
            </a:r>
            <a:r>
              <a:rPr lang="es-ES" sz="2000" b="1" dirty="0">
                <a:solidFill>
                  <a:srgbClr val="00B0F0"/>
                </a:solidFill>
                <a:latin typeface="Times New Roman" pitchFamily="18" charset="0"/>
                <a:ea typeface="Times New Roman"/>
                <a:cs typeface="Times New Roman" pitchFamily="18" charset="0"/>
              </a:rPr>
              <a:t> idiopática (PTI)</a:t>
            </a:r>
            <a:endParaRPr lang="es-AR" sz="2000" dirty="0">
              <a:solidFill>
                <a:srgbClr val="00B0F0"/>
              </a:solidFill>
              <a:latin typeface="Times New Roman" pitchFamily="18" charset="0"/>
              <a:ea typeface="Times New Roman"/>
              <a:cs typeface="Times New Roman" pitchFamily="18" charset="0"/>
            </a:endParaRP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Se supone que esta enfermedad es causada por destrucción de las plaquetas por un proceso inmune. </a:t>
            </a: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Más frecuente antes de los 21 años. </a:t>
            </a:r>
            <a:endParaRPr lang="es-AR" sz="2000" dirty="0">
              <a:solidFill>
                <a:prstClr val="black"/>
              </a:solidFill>
              <a:latin typeface="Times New Roman" pitchFamily="18" charset="0"/>
              <a:ea typeface="Times New Roman"/>
              <a:cs typeface="Times New Roman" pitchFamily="18" charset="0"/>
            </a:endParaRP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Más frecuente en mujeres en proporción 2:1; la aparición puede ser gradual o aguda especialmente en los niños (se presenta con pocas lesiones cutáneas). </a:t>
            </a:r>
            <a:endParaRPr lang="es-AR" sz="2000" dirty="0">
              <a:solidFill>
                <a:prstClr val="black"/>
              </a:solidFill>
              <a:latin typeface="Times New Roman" pitchFamily="18" charset="0"/>
              <a:ea typeface="Times New Roman"/>
              <a:cs typeface="Times New Roman" pitchFamily="18" charset="0"/>
            </a:endParaRP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Presenta equimosis y petequias; la hemorragia mucosa puede originar epistaxis, melena y hemorragia gingival y conjuntival. Puede haber agrandamiento ligero del bazo. </a:t>
            </a: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El diagnóstico lo da la clínica, el bajo recuento plaquetario, la exclusión de otras causas de trombocitopenia  y principalmente la falta de hallazgos en médula ósea. </a:t>
            </a:r>
            <a:endParaRPr lang="es-AR" sz="2000" dirty="0">
              <a:solidFill>
                <a:prstClr val="black"/>
              </a:solidFill>
              <a:latin typeface="Times New Roman" pitchFamily="18" charset="0"/>
              <a:ea typeface="Times New Roman"/>
              <a:cs typeface="Times New Roman" pitchFamily="18" charset="0"/>
            </a:endParaRPr>
          </a:p>
          <a:p>
            <a:pPr lvl="0" algn="just" hangingPunct="1">
              <a:spcAft>
                <a:spcPts val="0"/>
              </a:spcAft>
            </a:pPr>
            <a:r>
              <a:rPr lang="es-ES" sz="2000" dirty="0" smtClean="0">
                <a:solidFill>
                  <a:prstClr val="black"/>
                </a:solidFill>
                <a:latin typeface="Times New Roman" pitchFamily="18" charset="0"/>
                <a:ea typeface="Times New Roman"/>
                <a:cs typeface="Times New Roman" pitchFamily="18" charset="0"/>
              </a:rPr>
              <a:t>Puede </a:t>
            </a:r>
            <a:r>
              <a:rPr lang="es-ES" sz="2000" dirty="0">
                <a:solidFill>
                  <a:prstClr val="black"/>
                </a:solidFill>
                <a:latin typeface="Times New Roman" pitchFamily="18" charset="0"/>
                <a:ea typeface="Times New Roman"/>
                <a:cs typeface="Times New Roman" pitchFamily="18" charset="0"/>
              </a:rPr>
              <a:t>haber remisión espontánea, en general en los casos agudos. </a:t>
            </a:r>
          </a:p>
          <a:p>
            <a:pPr lvl="0" algn="just" hangingPunct="1">
              <a:spcAft>
                <a:spcPts val="0"/>
              </a:spcAft>
            </a:pPr>
            <a:r>
              <a:rPr lang="es-ES" sz="2000" dirty="0">
                <a:solidFill>
                  <a:prstClr val="black"/>
                </a:solidFill>
                <a:latin typeface="Times New Roman" pitchFamily="18" charset="0"/>
                <a:ea typeface="Times New Roman"/>
                <a:cs typeface="Times New Roman" pitchFamily="18" charset="0"/>
              </a:rPr>
              <a:t>En los casos crónicos la mortalidad está aumentada. </a:t>
            </a:r>
            <a:r>
              <a:rPr lang="es-ES" sz="2000" baseline="30000" dirty="0">
                <a:solidFill>
                  <a:prstClr val="black"/>
                </a:solidFill>
                <a:latin typeface="Times New Roman" pitchFamily="18" charset="0"/>
                <a:ea typeface="Times New Roman"/>
                <a:cs typeface="Times New Roman" pitchFamily="18" charset="0"/>
              </a:rPr>
              <a:t> </a:t>
            </a:r>
            <a:endParaRPr lang="es-AR" sz="2000" dirty="0">
              <a:solidFill>
                <a:prstClr val="black"/>
              </a:solidFill>
              <a:latin typeface="Times New Roman" pitchFamily="18" charset="0"/>
              <a:ea typeface="Times New Roman"/>
              <a:cs typeface="Times New Roman" pitchFamily="18" charset="0"/>
            </a:endParaRPr>
          </a:p>
        </p:txBody>
      </p:sp>
      <p:sp>
        <p:nvSpPr>
          <p:cNvPr id="4" name="Rectangle 3"/>
          <p:cNvSpPr/>
          <p:nvPr/>
        </p:nvSpPr>
        <p:spPr>
          <a:xfrm>
            <a:off x="4810836" y="793004"/>
            <a:ext cx="3123567" cy="369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F0"/>
                </a:solidFill>
                <a:uFillTx/>
                <a:latin typeface="HelveticaNeueLTStd-MdCn"/>
                <a:ea typeface=""/>
                <a:cs typeface=""/>
              </a:rPr>
              <a:t>Púrpura</a:t>
            </a:r>
            <a:r>
              <a:rPr lang="en-US" sz="1800" b="1" i="0" u="none" strike="noStrike" kern="1200" cap="none" spc="0" baseline="0" dirty="0">
                <a:solidFill>
                  <a:srgbClr val="00B0F0"/>
                </a:solidFill>
                <a:uFillTx/>
                <a:latin typeface="HelveticaNeueLTStd-MdCn"/>
                <a:ea typeface=""/>
                <a:cs typeface=""/>
              </a:rPr>
              <a:t> </a:t>
            </a:r>
            <a:r>
              <a:rPr lang="en-US" sz="1800" b="1" i="0" u="none" strike="noStrike" kern="1200" cap="none" spc="0" baseline="0" dirty="0" err="1">
                <a:solidFill>
                  <a:srgbClr val="00B0F0"/>
                </a:solidFill>
                <a:uFillTx/>
                <a:latin typeface="HelveticaNeueLTStd-MdCn"/>
                <a:ea typeface=""/>
                <a:cs typeface=""/>
              </a:rPr>
              <a:t>trombocitopénica</a:t>
            </a:r>
            <a:endParaRPr lang="en-US" sz="1800" b="1" i="0" u="none" strike="noStrike" kern="1200" cap="none" spc="0" baseline="0" dirty="0">
              <a:solidFill>
                <a:srgbClr val="00B0F0"/>
              </a:solidFill>
              <a:uFillTx/>
              <a:latin typeface="Calibri"/>
              <a:ea typeface=""/>
              <a:cs typeface=""/>
            </a:endParaRPr>
          </a:p>
        </p:txBody>
      </p:sp>
      <p:sp>
        <p:nvSpPr>
          <p:cNvPr id="5" name="4 Rectángulo"/>
          <p:cNvSpPr/>
          <p:nvPr/>
        </p:nvSpPr>
        <p:spPr>
          <a:xfrm>
            <a:off x="238539" y="4887489"/>
            <a:ext cx="1523174" cy="215444"/>
          </a:xfrm>
          <a:prstGeom prst="rect">
            <a:avLst/>
          </a:prstGeom>
        </p:spPr>
        <p:txBody>
          <a:bodyPr wrap="none">
            <a:spAutoFit/>
          </a:bodyPr>
          <a:lstStyle/>
          <a:p>
            <a:pPr>
              <a:spcAft>
                <a:spcPts val="0"/>
              </a:spcAft>
            </a:pPr>
            <a:r>
              <a:rPr lang="es-ES" sz="800" b="1" dirty="0">
                <a:latin typeface="Times New Roman"/>
                <a:ea typeface="Times New Roman"/>
              </a:rPr>
              <a:t>Damián </a:t>
            </a:r>
            <a:r>
              <a:rPr lang="es-ES" sz="800" b="1" dirty="0" err="1">
                <a:latin typeface="Times New Roman"/>
                <a:ea typeface="Times New Roman"/>
              </a:rPr>
              <a:t>Koll</a:t>
            </a:r>
            <a:r>
              <a:rPr lang="es-ES" sz="800" b="1" dirty="0">
                <a:latin typeface="Times New Roman"/>
                <a:ea typeface="Times New Roman"/>
              </a:rPr>
              <a:t>/Lidia Ester Valle</a:t>
            </a:r>
            <a:endParaRPr lang="es-AR" sz="800" dirty="0">
              <a:effectLst/>
              <a:latin typeface="Times New Roman"/>
              <a:ea typeface="Times New Roman"/>
            </a:endParaRPr>
          </a:p>
        </p:txBody>
      </p:sp>
    </p:spTree>
    <p:extLst>
      <p:ext uri="{BB962C8B-B14F-4D97-AF65-F5344CB8AC3E}">
        <p14:creationId xmlns:p14="http://schemas.microsoft.com/office/powerpoint/2010/main" val="1123518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279780" y="1655996"/>
            <a:ext cx="9295862" cy="3528002"/>
          </a:xfrm>
        </p:spPr>
        <p:txBody>
          <a:bodyPr>
            <a:normAutofit/>
          </a:bodyPr>
          <a:lstStyle/>
          <a:p>
            <a:pPr>
              <a:spcAft>
                <a:spcPts val="0"/>
              </a:spcAft>
            </a:pPr>
            <a:r>
              <a:rPr lang="es-ES" sz="2000" b="1" dirty="0">
                <a:solidFill>
                  <a:srgbClr val="00B0F0"/>
                </a:solidFill>
                <a:latin typeface="Arial"/>
                <a:ea typeface="Times New Roman"/>
                <a:cs typeface="Times New Roman"/>
              </a:rPr>
              <a:t>Púrpura </a:t>
            </a:r>
            <a:r>
              <a:rPr lang="es-ES" sz="2000" b="1" dirty="0" err="1">
                <a:solidFill>
                  <a:srgbClr val="00B0F0"/>
                </a:solidFill>
                <a:latin typeface="Arial"/>
                <a:ea typeface="Times New Roman"/>
                <a:cs typeface="Times New Roman"/>
              </a:rPr>
              <a:t>trombocitopénica</a:t>
            </a:r>
            <a:r>
              <a:rPr lang="es-ES" sz="2000" b="1" dirty="0">
                <a:solidFill>
                  <a:srgbClr val="00B0F0"/>
                </a:solidFill>
                <a:latin typeface="Arial"/>
                <a:ea typeface="Times New Roman"/>
                <a:cs typeface="Times New Roman"/>
              </a:rPr>
              <a:t> secundaria (PTS)</a:t>
            </a:r>
            <a:endParaRPr lang="es-AR" sz="2800" dirty="0">
              <a:solidFill>
                <a:srgbClr val="00B0F0"/>
              </a:solidFill>
              <a:latin typeface="Times New Roman"/>
              <a:ea typeface="Times New Roman"/>
            </a:endParaRPr>
          </a:p>
          <a:p>
            <a:pPr algn="just">
              <a:spcAft>
                <a:spcPts val="0"/>
              </a:spcAft>
            </a:pPr>
            <a:r>
              <a:rPr lang="es-ES" sz="2000" dirty="0">
                <a:latin typeface="Times New Roman" pitchFamily="18" charset="0"/>
                <a:ea typeface="Times New Roman"/>
                <a:cs typeface="Times New Roman" pitchFamily="18" charset="0"/>
              </a:rPr>
              <a:t>Puede ocurrir por destrucción de las plaquetas, de diverso origen. </a:t>
            </a:r>
          </a:p>
          <a:p>
            <a:pPr algn="just">
              <a:spcAft>
                <a:spcPts val="0"/>
              </a:spcAft>
            </a:pPr>
            <a:r>
              <a:rPr lang="es-ES" sz="2000" dirty="0">
                <a:latin typeface="Times New Roman" pitchFamily="18" charset="0"/>
                <a:ea typeface="Times New Roman"/>
                <a:cs typeface="Times New Roman" pitchFamily="18" charset="0"/>
              </a:rPr>
              <a:t>Por </a:t>
            </a:r>
            <a:r>
              <a:rPr lang="es-ES" sz="2000" dirty="0">
                <a:solidFill>
                  <a:srgbClr val="FF0000"/>
                </a:solidFill>
                <a:latin typeface="Times New Roman" pitchFamily="18" charset="0"/>
                <a:ea typeface="Times New Roman"/>
                <a:cs typeface="Times New Roman" pitchFamily="18" charset="0"/>
              </a:rPr>
              <a:t>químicos</a:t>
            </a:r>
            <a:r>
              <a:rPr lang="es-ES" sz="2000" dirty="0">
                <a:latin typeface="Times New Roman" pitchFamily="18" charset="0"/>
                <a:ea typeface="Times New Roman"/>
                <a:cs typeface="Times New Roman" pitchFamily="18" charset="0"/>
              </a:rPr>
              <a:t> que actúan con destrucción en la médula ósea benzol, mostaza nitrogenada. Por </a:t>
            </a:r>
            <a:r>
              <a:rPr lang="es-ES" sz="2000" dirty="0">
                <a:solidFill>
                  <a:srgbClr val="FF0000"/>
                </a:solidFill>
                <a:latin typeface="Times New Roman" pitchFamily="18" charset="0"/>
                <a:ea typeface="Times New Roman"/>
                <a:cs typeface="Times New Roman" pitchFamily="18" charset="0"/>
              </a:rPr>
              <a:t>mecanismos alérg</a:t>
            </a:r>
            <a:r>
              <a:rPr lang="es-ES" sz="2000" dirty="0">
                <a:latin typeface="Times New Roman" pitchFamily="18" charset="0"/>
                <a:ea typeface="Times New Roman"/>
                <a:cs typeface="Times New Roman" pitchFamily="18" charset="0"/>
              </a:rPr>
              <a:t>icos: cloranfenicol, </a:t>
            </a:r>
            <a:r>
              <a:rPr lang="es-ES" sz="2000" dirty="0" err="1">
                <a:latin typeface="Times New Roman" pitchFamily="18" charset="0"/>
                <a:ea typeface="Times New Roman"/>
                <a:cs typeface="Times New Roman" pitchFamily="18" charset="0"/>
              </a:rPr>
              <a:t>trimetoprima-sulfametoxazol</a:t>
            </a:r>
            <a:r>
              <a:rPr lang="es-ES" sz="2000" dirty="0">
                <a:latin typeface="Times New Roman" pitchFamily="18" charset="0"/>
                <a:ea typeface="Times New Roman"/>
                <a:cs typeface="Times New Roman" pitchFamily="18" charset="0"/>
              </a:rPr>
              <a:t>, </a:t>
            </a:r>
            <a:r>
              <a:rPr lang="es-ES" sz="2000" dirty="0" err="1">
                <a:latin typeface="Times New Roman" pitchFamily="18" charset="0"/>
                <a:ea typeface="Times New Roman"/>
                <a:cs typeface="Times New Roman" pitchFamily="18" charset="0"/>
              </a:rPr>
              <a:t>quinidina</a:t>
            </a:r>
            <a:r>
              <a:rPr lang="es-ES" sz="2000" dirty="0">
                <a:latin typeface="Times New Roman" pitchFamily="18" charset="0"/>
                <a:ea typeface="Times New Roman"/>
                <a:cs typeface="Times New Roman" pitchFamily="18" charset="0"/>
              </a:rPr>
              <a:t>, </a:t>
            </a:r>
            <a:r>
              <a:rPr lang="es-ES" sz="2000" dirty="0" err="1">
                <a:latin typeface="Times New Roman" pitchFamily="18" charset="0"/>
                <a:ea typeface="Times New Roman"/>
                <a:cs typeface="Times New Roman" pitchFamily="18" charset="0"/>
              </a:rPr>
              <a:t>fenilbutazona</a:t>
            </a:r>
            <a:r>
              <a:rPr lang="es-ES" sz="2000" dirty="0">
                <a:latin typeface="Times New Roman" pitchFamily="18" charset="0"/>
                <a:ea typeface="Times New Roman"/>
                <a:cs typeface="Times New Roman" pitchFamily="18" charset="0"/>
              </a:rPr>
              <a:t>, </a:t>
            </a:r>
            <a:r>
              <a:rPr lang="es-ES" sz="2000" dirty="0" err="1">
                <a:latin typeface="Times New Roman" pitchFamily="18" charset="0"/>
                <a:ea typeface="Times New Roman"/>
                <a:cs typeface="Times New Roman" pitchFamily="18" charset="0"/>
              </a:rPr>
              <a:t>indometacina</a:t>
            </a:r>
            <a:r>
              <a:rPr lang="es-ES" sz="2000" dirty="0">
                <a:latin typeface="Times New Roman" pitchFamily="18" charset="0"/>
                <a:ea typeface="Times New Roman"/>
                <a:cs typeface="Times New Roman" pitchFamily="18" charset="0"/>
              </a:rPr>
              <a:t>, furosemida, cloranfenicol, </a:t>
            </a:r>
            <a:r>
              <a:rPr lang="es-ES" sz="2000" dirty="0" err="1">
                <a:latin typeface="Times New Roman" pitchFamily="18" charset="0"/>
                <a:ea typeface="Times New Roman"/>
                <a:cs typeface="Times New Roman" pitchFamily="18" charset="0"/>
              </a:rPr>
              <a:t>rifampicina</a:t>
            </a:r>
            <a:r>
              <a:rPr lang="es-ES" sz="2000" dirty="0">
                <a:latin typeface="Times New Roman" pitchFamily="18" charset="0"/>
                <a:ea typeface="Times New Roman"/>
                <a:cs typeface="Times New Roman" pitchFamily="18" charset="0"/>
              </a:rPr>
              <a:t>, ácido acetil salicílico, </a:t>
            </a:r>
            <a:r>
              <a:rPr lang="es-ES" sz="2000" dirty="0" err="1">
                <a:latin typeface="Times New Roman" pitchFamily="18" charset="0"/>
                <a:ea typeface="Times New Roman"/>
                <a:cs typeface="Times New Roman" pitchFamily="18" charset="0"/>
              </a:rPr>
              <a:t>metildopa</a:t>
            </a:r>
            <a:r>
              <a:rPr lang="es-ES" sz="2000" dirty="0">
                <a:latin typeface="Times New Roman" pitchFamily="18" charset="0"/>
                <a:ea typeface="Times New Roman"/>
                <a:cs typeface="Times New Roman" pitchFamily="18" charset="0"/>
              </a:rPr>
              <a:t>, ampicilina, </a:t>
            </a:r>
            <a:r>
              <a:rPr lang="es-ES" sz="2000" dirty="0" err="1">
                <a:latin typeface="Times New Roman" pitchFamily="18" charset="0"/>
                <a:ea typeface="Times New Roman"/>
                <a:cs typeface="Times New Roman" pitchFamily="18" charset="0"/>
              </a:rPr>
              <a:t>clorpropamida</a:t>
            </a:r>
            <a:r>
              <a:rPr lang="es-ES" sz="2000" dirty="0">
                <a:latin typeface="Times New Roman" pitchFamily="18" charset="0"/>
                <a:ea typeface="Times New Roman"/>
                <a:cs typeface="Times New Roman" pitchFamily="18" charset="0"/>
              </a:rPr>
              <a:t>. </a:t>
            </a:r>
          </a:p>
          <a:p>
            <a:pPr algn="just">
              <a:spcAft>
                <a:spcPts val="0"/>
              </a:spcAft>
            </a:pPr>
            <a:r>
              <a:rPr lang="es-ES" sz="2000" dirty="0">
                <a:latin typeface="Times New Roman" pitchFamily="18" charset="0"/>
                <a:ea typeface="Times New Roman"/>
                <a:cs typeface="Times New Roman" pitchFamily="18" charset="0"/>
              </a:rPr>
              <a:t>Por </a:t>
            </a:r>
            <a:r>
              <a:rPr lang="es-ES" sz="2000" dirty="0">
                <a:solidFill>
                  <a:srgbClr val="FF0000"/>
                </a:solidFill>
                <a:latin typeface="Times New Roman" pitchFamily="18" charset="0"/>
                <a:ea typeface="Times New Roman"/>
                <a:cs typeface="Times New Roman" pitchFamily="18" charset="0"/>
              </a:rPr>
              <a:t>factores físicos </a:t>
            </a:r>
            <a:r>
              <a:rPr lang="es-ES" sz="2000" dirty="0">
                <a:latin typeface="Times New Roman" pitchFamily="18" charset="0"/>
                <a:ea typeface="Times New Roman"/>
                <a:cs typeface="Times New Roman" pitchFamily="18" charset="0"/>
              </a:rPr>
              <a:t>(rayos X, quemaduras), </a:t>
            </a:r>
            <a:r>
              <a:rPr lang="es-ES" sz="2000" dirty="0">
                <a:solidFill>
                  <a:srgbClr val="FF0000"/>
                </a:solidFill>
                <a:latin typeface="Times New Roman" pitchFamily="18" charset="0"/>
                <a:ea typeface="Times New Roman"/>
                <a:cs typeface="Times New Roman" pitchFamily="18" charset="0"/>
              </a:rPr>
              <a:t>infecciosos</a:t>
            </a:r>
            <a:r>
              <a:rPr lang="es-ES" sz="2000" dirty="0">
                <a:latin typeface="Times New Roman" pitchFamily="18" charset="0"/>
                <a:ea typeface="Times New Roman"/>
                <a:cs typeface="Times New Roman" pitchFamily="18" charset="0"/>
              </a:rPr>
              <a:t> (septicemia, virus) y </a:t>
            </a:r>
            <a:r>
              <a:rPr lang="es-ES" sz="2000" dirty="0">
                <a:solidFill>
                  <a:srgbClr val="FF0000"/>
                </a:solidFill>
                <a:latin typeface="Times New Roman" pitchFamily="18" charset="0"/>
                <a:ea typeface="Times New Roman"/>
                <a:cs typeface="Times New Roman" pitchFamily="18" charset="0"/>
              </a:rPr>
              <a:t>enfermedades de la médula ósea </a:t>
            </a:r>
            <a:r>
              <a:rPr lang="es-ES" sz="2000" dirty="0">
                <a:latin typeface="Times New Roman" pitchFamily="18" charset="0"/>
                <a:ea typeface="Times New Roman"/>
                <a:cs typeface="Times New Roman" pitchFamily="18" charset="0"/>
              </a:rPr>
              <a:t>que se han asociado con la aparición de PTS. </a:t>
            </a:r>
            <a:endParaRPr lang="es-AR" sz="2000" dirty="0">
              <a:latin typeface="Times New Roman" pitchFamily="18" charset="0"/>
              <a:ea typeface="Times New Roman"/>
              <a:cs typeface="Times New Roman" pitchFamily="18" charset="0"/>
            </a:endParaRPr>
          </a:p>
          <a:p>
            <a:pPr algn="just">
              <a:spcAft>
                <a:spcPts val="0"/>
              </a:spcAft>
            </a:pPr>
            <a:r>
              <a:rPr lang="es-ES" sz="2000" dirty="0">
                <a:latin typeface="Times New Roman" pitchFamily="18" charset="0"/>
                <a:ea typeface="Times New Roman"/>
                <a:cs typeface="Times New Roman" pitchFamily="18" charset="0"/>
              </a:rPr>
              <a:t>Esta afección puede estar precedida por manifestaciones sistémicas como fiebre, artralgias y trastornos gastrointestinales. </a:t>
            </a:r>
            <a:endParaRPr lang="es-AR" sz="2000" dirty="0">
              <a:latin typeface="Times New Roman" pitchFamily="18" charset="0"/>
              <a:ea typeface="Times New Roman"/>
              <a:cs typeface="Times New Roman" pitchFamily="18" charset="0"/>
            </a:endParaRPr>
          </a:p>
          <a:p>
            <a:pPr lvl="0"/>
            <a:endParaRPr lang="en-US" sz="2000" dirty="0">
              <a:latin typeface="MathematicalPiLTStd" pitchFamily="18"/>
            </a:endParaRPr>
          </a:p>
        </p:txBody>
      </p:sp>
      <p:sp>
        <p:nvSpPr>
          <p:cNvPr id="4" name="Rectangle 3"/>
          <p:cNvSpPr/>
          <p:nvPr/>
        </p:nvSpPr>
        <p:spPr>
          <a:xfrm>
            <a:off x="4810836" y="793004"/>
            <a:ext cx="3123567" cy="369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F0"/>
                </a:solidFill>
                <a:uFillTx/>
                <a:latin typeface="HelveticaNeueLTStd-MdCn"/>
                <a:ea typeface=""/>
                <a:cs typeface=""/>
              </a:rPr>
              <a:t>Púrpura</a:t>
            </a:r>
            <a:r>
              <a:rPr lang="en-US" sz="1800" b="1" i="0" u="none" strike="noStrike" kern="1200" cap="none" spc="0" baseline="0" dirty="0">
                <a:solidFill>
                  <a:srgbClr val="00B0F0"/>
                </a:solidFill>
                <a:uFillTx/>
                <a:latin typeface="HelveticaNeueLTStd-MdCn"/>
                <a:ea typeface=""/>
                <a:cs typeface=""/>
              </a:rPr>
              <a:t> </a:t>
            </a:r>
            <a:r>
              <a:rPr lang="en-US" sz="1800" b="1" i="0" u="none" strike="noStrike" kern="1200" cap="none" spc="0" baseline="0" dirty="0" err="1">
                <a:solidFill>
                  <a:srgbClr val="00B0F0"/>
                </a:solidFill>
                <a:uFillTx/>
                <a:latin typeface="HelveticaNeueLTStd-MdCn"/>
                <a:ea typeface=""/>
                <a:cs typeface=""/>
              </a:rPr>
              <a:t>trombocitopénica</a:t>
            </a:r>
            <a:endParaRPr lang="en-US" sz="1800" b="1" i="0" u="none" strike="noStrike" kern="1200" cap="none" spc="0" baseline="0" dirty="0">
              <a:solidFill>
                <a:srgbClr val="00B0F0"/>
              </a:solidFill>
              <a:uFillTx/>
              <a:latin typeface="Calibri"/>
              <a:ea typeface=""/>
              <a:cs typeface=""/>
            </a:endParaRPr>
          </a:p>
        </p:txBody>
      </p:sp>
      <p:sp>
        <p:nvSpPr>
          <p:cNvPr id="5" name="4 Rectángulo"/>
          <p:cNvSpPr/>
          <p:nvPr/>
        </p:nvSpPr>
        <p:spPr>
          <a:xfrm>
            <a:off x="547166" y="4932870"/>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559689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116006" y="1655996"/>
            <a:ext cx="9459635" cy="3528002"/>
          </a:xfrm>
        </p:spPr>
        <p:txBody>
          <a:bodyPr>
            <a:normAutofit/>
          </a:bodyPr>
          <a:lstStyle/>
          <a:p>
            <a:pPr lvl="0" algn="just"/>
            <a:r>
              <a:rPr lang="es-ES" sz="1600" dirty="0"/>
              <a:t>■ </a:t>
            </a:r>
            <a:r>
              <a:rPr lang="es-ES" sz="1600" b="1" i="1" dirty="0"/>
              <a:t>Menor producción de plaquetas</a:t>
            </a:r>
            <a:r>
              <a:rPr lang="es-ES" sz="1600" dirty="0"/>
              <a:t>. Lesión directa de </a:t>
            </a:r>
            <a:r>
              <a:rPr lang="pt-BR" sz="1600" dirty="0"/>
              <a:t>médula ósea, fármacos (arabinósido de citosina</a:t>
            </a:r>
            <a:r>
              <a:rPr lang="pt-BR" sz="1600" dirty="0" smtClean="0"/>
              <a:t>, </a:t>
            </a:r>
            <a:r>
              <a:rPr lang="en-US" sz="1600" dirty="0" err="1" smtClean="0"/>
              <a:t>daunorrubicina</a:t>
            </a:r>
            <a:r>
              <a:rPr lang="en-US" sz="1600" dirty="0"/>
              <a:t>, </a:t>
            </a:r>
            <a:r>
              <a:rPr lang="en-US" sz="1600" dirty="0" err="1"/>
              <a:t>ciclofosfamida</a:t>
            </a:r>
            <a:r>
              <a:rPr lang="en-US" sz="1600" dirty="0"/>
              <a:t>, </a:t>
            </a:r>
            <a:r>
              <a:rPr lang="en-US" sz="1600" dirty="0" err="1"/>
              <a:t>busulfán</a:t>
            </a:r>
            <a:r>
              <a:rPr lang="en-US" sz="1600" dirty="0"/>
              <a:t>, </a:t>
            </a:r>
            <a:r>
              <a:rPr lang="es-ES" sz="1600" dirty="0" err="1"/>
              <a:t>metotrexato</a:t>
            </a:r>
            <a:r>
              <a:rPr lang="es-ES" sz="1600" dirty="0"/>
              <a:t>, 6-mercaptopurina, alcaloides de la </a:t>
            </a:r>
            <a:r>
              <a:rPr lang="en-US" sz="1600" dirty="0" err="1"/>
              <a:t>vinca</a:t>
            </a:r>
            <a:r>
              <a:rPr lang="en-US" sz="1600" dirty="0"/>
              <a:t>, </a:t>
            </a:r>
            <a:r>
              <a:rPr lang="en-US" sz="1600" dirty="0" err="1"/>
              <a:t>diuréticos</a:t>
            </a:r>
            <a:r>
              <a:rPr lang="en-US" sz="1600" dirty="0"/>
              <a:t> </a:t>
            </a:r>
            <a:r>
              <a:rPr lang="en-US" sz="1600" dirty="0" err="1"/>
              <a:t>tiazídicos</a:t>
            </a:r>
            <a:r>
              <a:rPr lang="en-US" sz="1600" dirty="0"/>
              <a:t>, </a:t>
            </a:r>
            <a:r>
              <a:rPr lang="en-US" sz="1600" dirty="0" err="1"/>
              <a:t>etanol</a:t>
            </a:r>
            <a:r>
              <a:rPr lang="en-US" sz="1600" dirty="0"/>
              <a:t>, </a:t>
            </a:r>
            <a:r>
              <a:rPr lang="en-US" sz="1600" dirty="0" err="1"/>
              <a:t>estrógenos</a:t>
            </a:r>
            <a:r>
              <a:rPr lang="en-US" sz="1600" dirty="0"/>
              <a:t>), </a:t>
            </a:r>
            <a:r>
              <a:rPr lang="es-ES" sz="1600" dirty="0"/>
              <a:t>reposición de médula ósea, anemia </a:t>
            </a:r>
            <a:r>
              <a:rPr lang="es-ES" sz="1600" dirty="0" err="1"/>
              <a:t>aplásica</a:t>
            </a:r>
            <a:r>
              <a:rPr lang="es-ES" sz="1600" dirty="0"/>
              <a:t>, </a:t>
            </a:r>
            <a:r>
              <a:rPr lang="en-US" sz="1600" dirty="0" err="1" smtClean="0"/>
              <a:t>deficiencias</a:t>
            </a:r>
            <a:r>
              <a:rPr lang="en-US" sz="1600" dirty="0" smtClean="0"/>
              <a:t> </a:t>
            </a:r>
            <a:r>
              <a:rPr lang="en-US" sz="1600" dirty="0"/>
              <a:t>de </a:t>
            </a:r>
            <a:r>
              <a:rPr lang="en-US" sz="1600" dirty="0" err="1"/>
              <a:t>vitamina</a:t>
            </a:r>
            <a:r>
              <a:rPr lang="en-US" sz="1600" dirty="0"/>
              <a:t> y </a:t>
            </a:r>
            <a:r>
              <a:rPr lang="en-US" sz="1600" dirty="0" err="1"/>
              <a:t>síndrome</a:t>
            </a:r>
            <a:r>
              <a:rPr lang="en-US" sz="1600" dirty="0"/>
              <a:t> de </a:t>
            </a:r>
            <a:r>
              <a:rPr lang="en-US" sz="1600" dirty="0" err="1"/>
              <a:t>Wiskott</a:t>
            </a:r>
            <a:r>
              <a:rPr lang="en-US" sz="1600" dirty="0"/>
              <a:t>-Aldrich.</a:t>
            </a:r>
          </a:p>
          <a:p>
            <a:pPr lvl="0" algn="just"/>
            <a:r>
              <a:rPr lang="en-US" sz="1600" dirty="0"/>
              <a:t>■ </a:t>
            </a:r>
            <a:r>
              <a:rPr lang="en-US" sz="1600" b="1" i="1" dirty="0" err="1"/>
              <a:t>Secuestro</a:t>
            </a:r>
            <a:r>
              <a:rPr lang="en-US" sz="1600" b="1" i="1" dirty="0"/>
              <a:t> </a:t>
            </a:r>
            <a:r>
              <a:rPr lang="en-US" sz="1600" b="1" i="1" dirty="0" err="1"/>
              <a:t>esplénico</a:t>
            </a:r>
            <a:r>
              <a:rPr lang="en-US" sz="1600" b="1" dirty="0"/>
              <a:t>: </a:t>
            </a:r>
            <a:r>
              <a:rPr lang="en-US" sz="1600" dirty="0" err="1"/>
              <a:t>esplenomegalia</a:t>
            </a:r>
            <a:r>
              <a:rPr lang="en-US" sz="1600" dirty="0"/>
              <a:t>, </a:t>
            </a:r>
            <a:r>
              <a:rPr lang="en-US" sz="1600" dirty="0" err="1"/>
              <a:t>hipotermia</a:t>
            </a:r>
            <a:r>
              <a:rPr lang="en-US" sz="1600" dirty="0"/>
              <a:t>.</a:t>
            </a:r>
          </a:p>
          <a:p>
            <a:pPr lvl="0" algn="just"/>
            <a:r>
              <a:rPr lang="es-ES" sz="1600" dirty="0"/>
              <a:t>■ </a:t>
            </a:r>
            <a:r>
              <a:rPr lang="es-ES" sz="1600" b="1" i="1" dirty="0"/>
              <a:t>Aumento de la destrucción de plaquetas</a:t>
            </a:r>
            <a:r>
              <a:rPr lang="es-ES" sz="1600" i="1" dirty="0"/>
              <a:t>. </a:t>
            </a:r>
            <a:r>
              <a:rPr lang="en-US" sz="1600" i="1" dirty="0" err="1"/>
              <a:t>Inmunitario</a:t>
            </a:r>
            <a:r>
              <a:rPr lang="en-US" sz="1600" i="1" dirty="0"/>
              <a:t>: </a:t>
            </a:r>
            <a:r>
              <a:rPr lang="en-US" sz="1600" dirty="0"/>
              <a:t>TP </a:t>
            </a:r>
            <a:r>
              <a:rPr lang="en-US" sz="1600" dirty="0" err="1"/>
              <a:t>autoinmunitaria</a:t>
            </a:r>
            <a:r>
              <a:rPr lang="en-US" sz="1600" dirty="0"/>
              <a:t>, </a:t>
            </a:r>
            <a:r>
              <a:rPr lang="en-US" sz="1600" dirty="0" err="1"/>
              <a:t>hipersensibilidad</a:t>
            </a:r>
            <a:r>
              <a:rPr lang="en-US" sz="1600" dirty="0"/>
              <a:t> a </a:t>
            </a:r>
            <a:r>
              <a:rPr lang="en-US" sz="1600" dirty="0" err="1"/>
              <a:t>fármacos</a:t>
            </a:r>
            <a:r>
              <a:rPr lang="en-US" sz="1600" dirty="0"/>
              <a:t>: </a:t>
            </a:r>
            <a:r>
              <a:rPr lang="en-US" sz="1600" dirty="0" err="1"/>
              <a:t>sulfonamidas</a:t>
            </a:r>
            <a:r>
              <a:rPr lang="en-US" sz="1600" dirty="0"/>
              <a:t>, </a:t>
            </a:r>
            <a:r>
              <a:rPr lang="en-US" sz="1600" dirty="0" err="1"/>
              <a:t>quinina</a:t>
            </a:r>
            <a:r>
              <a:rPr lang="en-US" sz="1600" dirty="0"/>
              <a:t>, </a:t>
            </a:r>
            <a:r>
              <a:rPr lang="en-US" sz="1600" dirty="0" err="1"/>
              <a:t>quinidina</a:t>
            </a:r>
            <a:r>
              <a:rPr lang="en-US" sz="1600" dirty="0"/>
              <a:t>, </a:t>
            </a:r>
            <a:r>
              <a:rPr lang="en-US" sz="1600" dirty="0" err="1"/>
              <a:t>carbamazepina</a:t>
            </a:r>
            <a:r>
              <a:rPr lang="en-US" sz="1600" dirty="0"/>
              <a:t>, </a:t>
            </a:r>
            <a:r>
              <a:rPr lang="en-US" sz="1600" dirty="0" err="1"/>
              <a:t>digitoxina</a:t>
            </a:r>
            <a:r>
              <a:rPr lang="en-US" sz="1600" dirty="0"/>
              <a:t> o </a:t>
            </a:r>
            <a:r>
              <a:rPr lang="en-US" sz="1600" dirty="0" err="1"/>
              <a:t>metildopa</a:t>
            </a:r>
            <a:r>
              <a:rPr lang="en-US" sz="1600" dirty="0"/>
              <a:t>; </a:t>
            </a:r>
            <a:r>
              <a:rPr lang="en-US" sz="1600" dirty="0" err="1"/>
              <a:t>después</a:t>
            </a:r>
            <a:r>
              <a:rPr lang="en-US" sz="1600" dirty="0"/>
              <a:t> de </a:t>
            </a:r>
            <a:r>
              <a:rPr lang="es-ES" sz="1600" dirty="0"/>
              <a:t>transfusiones. </a:t>
            </a:r>
            <a:endParaRPr lang="es-ES" sz="1600" dirty="0" smtClean="0"/>
          </a:p>
          <a:p>
            <a:pPr lvl="0" algn="just"/>
            <a:r>
              <a:rPr lang="es-ES" sz="1600" i="1" dirty="0" smtClean="0"/>
              <a:t>No </a:t>
            </a:r>
            <a:r>
              <a:rPr lang="es-ES" sz="1600" i="1" dirty="0"/>
              <a:t>inmunitaria: </a:t>
            </a:r>
            <a:r>
              <a:rPr lang="es-ES" sz="1600" dirty="0"/>
              <a:t>infecciones, prótesis </a:t>
            </a:r>
            <a:r>
              <a:rPr lang="en-US" sz="1600" dirty="0" err="1"/>
              <a:t>valvulares</a:t>
            </a:r>
            <a:r>
              <a:rPr lang="en-US" sz="1600" dirty="0"/>
              <a:t> </a:t>
            </a:r>
            <a:r>
              <a:rPr lang="en-US" sz="1600" dirty="0" err="1" smtClean="0"/>
              <a:t>cardíacas</a:t>
            </a:r>
            <a:r>
              <a:rPr lang="en-US" sz="1600" dirty="0"/>
              <a:t>, </a:t>
            </a:r>
            <a:r>
              <a:rPr lang="en-US" sz="1600" dirty="0" err="1"/>
              <a:t>coagulación</a:t>
            </a:r>
            <a:r>
              <a:rPr lang="en-US" sz="1600" dirty="0"/>
              <a:t> intravascular </a:t>
            </a:r>
            <a:r>
              <a:rPr lang="en-US" sz="1600" dirty="0" err="1"/>
              <a:t>diseminada</a:t>
            </a:r>
            <a:r>
              <a:rPr lang="en-US" sz="1600" dirty="0"/>
              <a:t> y TP </a:t>
            </a:r>
            <a:r>
              <a:rPr lang="en-US" sz="1600" dirty="0" err="1"/>
              <a:t>trombótica</a:t>
            </a:r>
            <a:r>
              <a:rPr lang="en-US" sz="1600" dirty="0"/>
              <a:t>.</a:t>
            </a:r>
            <a:endParaRPr lang="en-US" sz="1600" dirty="0">
              <a:latin typeface="MathematicalPiLTStd" pitchFamily="18"/>
            </a:endParaRPr>
          </a:p>
        </p:txBody>
      </p:sp>
      <p:sp>
        <p:nvSpPr>
          <p:cNvPr id="4" name="Rectangle 3"/>
          <p:cNvSpPr/>
          <p:nvPr/>
        </p:nvSpPr>
        <p:spPr>
          <a:xfrm>
            <a:off x="4951905" y="793004"/>
            <a:ext cx="3230630" cy="369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F0"/>
                </a:solidFill>
                <a:uFillTx/>
                <a:latin typeface="HelveticaNeueLTStd-MdCn"/>
                <a:ea typeface=""/>
                <a:cs typeface=""/>
              </a:rPr>
              <a:t>Púrpura</a:t>
            </a:r>
            <a:r>
              <a:rPr lang="en-US" sz="1800" b="1" i="0" u="none" strike="noStrike" kern="1200" cap="none" spc="0" baseline="0" dirty="0">
                <a:solidFill>
                  <a:srgbClr val="00B0F0"/>
                </a:solidFill>
                <a:uFillTx/>
                <a:latin typeface="HelveticaNeueLTStd-MdCn"/>
                <a:ea typeface=""/>
                <a:cs typeface=""/>
              </a:rPr>
              <a:t> </a:t>
            </a:r>
            <a:r>
              <a:rPr lang="en-US" sz="1800" b="1" i="0" u="none" strike="noStrike" kern="1200" cap="none" spc="0" baseline="0" dirty="0" err="1">
                <a:solidFill>
                  <a:srgbClr val="00B0F0"/>
                </a:solidFill>
                <a:uFillTx/>
                <a:latin typeface="HelveticaNeueLTStd-MdCn"/>
                <a:ea typeface=""/>
                <a:cs typeface=""/>
              </a:rPr>
              <a:t>trombocitopénica</a:t>
            </a:r>
            <a:endParaRPr lang="en-US" sz="1800" b="1" i="0" u="none" strike="noStrike" kern="1200" cap="none" spc="0" baseline="0" dirty="0">
              <a:solidFill>
                <a:srgbClr val="00B0F0"/>
              </a:solidFill>
              <a:uFillTx/>
              <a:latin typeface="Calibri"/>
              <a:ea typeface=""/>
              <a:cs typeface=""/>
            </a:endParaRPr>
          </a:p>
        </p:txBody>
      </p:sp>
      <p:pic>
        <p:nvPicPr>
          <p:cNvPr id="5" name="Picture 4"/>
          <p:cNvPicPr>
            <a:picLocks noChangeAspect="1"/>
          </p:cNvPicPr>
          <p:nvPr/>
        </p:nvPicPr>
        <p:blipFill>
          <a:blip r:embed="rId3"/>
          <a:stretch>
            <a:fillRect/>
          </a:stretch>
        </p:blipFill>
        <p:spPr>
          <a:xfrm>
            <a:off x="8531169" y="377372"/>
            <a:ext cx="1391049" cy="1278623"/>
          </a:xfrm>
          <a:prstGeom prst="rect">
            <a:avLst/>
          </a:prstGeom>
          <a:noFill/>
          <a:ln cap="flat">
            <a:solidFill>
              <a:srgbClr val="FF0000"/>
            </a:solidFill>
          </a:ln>
        </p:spPr>
      </p:pic>
      <p:sp>
        <p:nvSpPr>
          <p:cNvPr id="6" name="5 Rectángulo"/>
          <p:cNvSpPr/>
          <p:nvPr/>
        </p:nvSpPr>
        <p:spPr>
          <a:xfrm>
            <a:off x="311842" y="4892530"/>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a:cs typeface="Tahoma" pitchFamily="2"/>
              </a:rPr>
              <a:t>PÚRPURAS</a:t>
            </a:r>
          </a:p>
        </p:txBody>
      </p:sp>
      <p:sp>
        <p:nvSpPr>
          <p:cNvPr id="3" name="Text Placeholder 2"/>
          <p:cNvSpPr txBox="1">
            <a:spLocks noGrp="1"/>
          </p:cNvSpPr>
          <p:nvPr>
            <p:ph type="body" idx="4294967295"/>
          </p:nvPr>
        </p:nvSpPr>
        <p:spPr>
          <a:xfrm>
            <a:off x="165597" y="1511996"/>
            <a:ext cx="9410035" cy="3672001"/>
          </a:xfrm>
        </p:spPr>
        <p:txBody>
          <a:bodyPr/>
          <a:lstStyle/>
          <a:p>
            <a:pPr lvl="0"/>
            <a:r>
              <a:rPr lang="es-ES" sz="1400" b="1" dirty="0"/>
              <a:t>Lesiones de la piel. </a:t>
            </a:r>
            <a:r>
              <a:rPr lang="es-ES" sz="1400" i="1" dirty="0"/>
              <a:t>Petequias: </a:t>
            </a:r>
            <a:r>
              <a:rPr lang="es-ES" sz="1400" dirty="0"/>
              <a:t>manchas pequeñas </a:t>
            </a:r>
            <a:r>
              <a:rPr lang="en-US" sz="1400" dirty="0"/>
              <a:t>(</a:t>
            </a:r>
            <a:r>
              <a:rPr lang="en-US" sz="1400" dirty="0" err="1"/>
              <a:t>puntiformes</a:t>
            </a:r>
            <a:r>
              <a:rPr lang="en-US" sz="1400" dirty="0"/>
              <a:t> en “</a:t>
            </a:r>
            <a:r>
              <a:rPr lang="en-US" sz="1400" dirty="0" err="1"/>
              <a:t>cabeza</a:t>
            </a:r>
            <a:r>
              <a:rPr lang="en-US" sz="1400" dirty="0"/>
              <a:t> de </a:t>
            </a:r>
            <a:r>
              <a:rPr lang="en-US" sz="1400" dirty="0" err="1"/>
              <a:t>alfiler</a:t>
            </a:r>
            <a:r>
              <a:rPr lang="en-US" sz="1400" dirty="0"/>
              <a:t>”), </a:t>
            </a:r>
            <a:r>
              <a:rPr lang="en-US" sz="1400" dirty="0" err="1"/>
              <a:t>eritematosas</a:t>
            </a:r>
            <a:r>
              <a:rPr lang="en-US" sz="1400" dirty="0"/>
              <a:t>, </a:t>
            </a:r>
            <a:r>
              <a:rPr lang="en-US" sz="1400" dirty="0" err="1"/>
              <a:t>que</a:t>
            </a:r>
            <a:r>
              <a:rPr lang="en-US" sz="1400" dirty="0"/>
              <a:t> </a:t>
            </a:r>
            <a:r>
              <a:rPr lang="es-ES" sz="1400" dirty="0"/>
              <a:t>no palidecen con la presión y </a:t>
            </a:r>
            <a:r>
              <a:rPr lang="es-ES" sz="1400" b="1" dirty="0">
                <a:solidFill>
                  <a:srgbClr val="FF0000"/>
                </a:solidFill>
              </a:rPr>
              <a:t>no son palpables</a:t>
            </a:r>
            <a:r>
              <a:rPr lang="es-ES" sz="1400" dirty="0"/>
              <a:t>, que adoptan un color pardo a medida que envejecen, más tarde, adoptan un tono verde amarillento. </a:t>
            </a:r>
            <a:r>
              <a:rPr lang="es-ES" sz="1400" i="1" dirty="0"/>
              <a:t>Equimosis: </a:t>
            </a:r>
            <a:r>
              <a:rPr lang="es-ES" sz="1400" dirty="0"/>
              <a:t>manchas negras y azules; zona más </a:t>
            </a:r>
            <a:r>
              <a:rPr lang="en-US" sz="1400" dirty="0" err="1"/>
              <a:t>extensa</a:t>
            </a:r>
            <a:r>
              <a:rPr lang="en-US" sz="1400" dirty="0"/>
              <a:t> de la </a:t>
            </a:r>
            <a:r>
              <a:rPr lang="en-US" sz="1400" dirty="0" err="1"/>
              <a:t>hemorragia</a:t>
            </a:r>
            <a:r>
              <a:rPr lang="en-US" sz="1400" dirty="0"/>
              <a:t>. </a:t>
            </a:r>
            <a:r>
              <a:rPr lang="en-US" sz="1400" i="1" dirty="0" err="1"/>
              <a:t>Víbices</a:t>
            </a:r>
            <a:r>
              <a:rPr lang="en-US" sz="1400" i="1" dirty="0"/>
              <a:t>: </a:t>
            </a:r>
            <a:r>
              <a:rPr lang="en-US" sz="1400" dirty="0" err="1"/>
              <a:t>hemorragias</a:t>
            </a:r>
            <a:r>
              <a:rPr lang="en-US" sz="1400" dirty="0"/>
              <a:t> </a:t>
            </a:r>
            <a:r>
              <a:rPr lang="en-US" sz="1400" dirty="0" err="1"/>
              <a:t>lineales</a:t>
            </a:r>
            <a:r>
              <a:rPr lang="en-US" sz="1400" dirty="0"/>
              <a:t> </a:t>
            </a:r>
            <a:r>
              <a:rPr lang="es-ES" sz="1400" dirty="0"/>
              <a:t>debidas a traumatismo o presión. Son más comunes en las extremidades inferiores y en la porción superior del tronco, pero pueden presentarse en </a:t>
            </a:r>
            <a:r>
              <a:rPr lang="en-US" sz="1400" dirty="0" err="1"/>
              <a:t>cualquier</a:t>
            </a:r>
            <a:r>
              <a:rPr lang="en-US" sz="1400" dirty="0"/>
              <a:t> parte.</a:t>
            </a:r>
            <a:endParaRPr lang="en-US" sz="1400" dirty="0">
              <a:latin typeface="MathematicalPiLTStd" pitchFamily="18"/>
            </a:endParaRPr>
          </a:p>
        </p:txBody>
      </p:sp>
      <p:sp>
        <p:nvSpPr>
          <p:cNvPr id="4" name="Rectangle 3"/>
          <p:cNvSpPr/>
          <p:nvPr/>
        </p:nvSpPr>
        <p:spPr>
          <a:xfrm>
            <a:off x="4323229" y="793004"/>
            <a:ext cx="3611174" cy="369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F0"/>
                </a:solidFill>
                <a:uFillTx/>
                <a:latin typeface="HelveticaNeueLTStd-MdCn"/>
                <a:ea typeface=""/>
                <a:cs typeface=""/>
              </a:rPr>
              <a:t>Púrpura</a:t>
            </a:r>
            <a:r>
              <a:rPr lang="en-US" sz="1800" b="1" i="0" u="none" strike="noStrike" kern="1200" cap="none" spc="0" baseline="0" dirty="0">
                <a:solidFill>
                  <a:srgbClr val="00B0F0"/>
                </a:solidFill>
                <a:uFillTx/>
                <a:latin typeface="HelveticaNeueLTStd-MdCn"/>
                <a:ea typeface=""/>
                <a:cs typeface=""/>
              </a:rPr>
              <a:t> </a:t>
            </a:r>
            <a:r>
              <a:rPr lang="en-US" sz="1800" b="1" i="0" u="none" strike="noStrike" kern="1200" cap="none" spc="0" baseline="0" dirty="0" err="1">
                <a:solidFill>
                  <a:srgbClr val="00B0F0"/>
                </a:solidFill>
                <a:uFillTx/>
                <a:latin typeface="HelveticaNeueLTStd-MdCn"/>
                <a:ea typeface=""/>
                <a:cs typeface=""/>
              </a:rPr>
              <a:t>trombocitopénica</a:t>
            </a:r>
            <a:endParaRPr lang="en-US" sz="1800" b="1" i="0" u="none" strike="noStrike" kern="1200" cap="none" spc="0" baseline="0" dirty="0">
              <a:solidFill>
                <a:srgbClr val="00B0F0"/>
              </a:solidFill>
              <a:uFillTx/>
              <a:latin typeface="Calibri"/>
              <a:ea typeface=""/>
              <a:cs typeface=""/>
            </a:endParaRPr>
          </a:p>
        </p:txBody>
      </p:sp>
      <p:pic>
        <p:nvPicPr>
          <p:cNvPr id="5" name="Picture 4"/>
          <p:cNvPicPr>
            <a:picLocks noChangeAspect="1"/>
          </p:cNvPicPr>
          <p:nvPr/>
        </p:nvPicPr>
        <p:blipFill>
          <a:blip r:embed="rId3"/>
          <a:stretch>
            <a:fillRect/>
          </a:stretch>
        </p:blipFill>
        <p:spPr>
          <a:xfrm>
            <a:off x="8755197" y="377372"/>
            <a:ext cx="1167021" cy="1072700"/>
          </a:xfrm>
          <a:prstGeom prst="rect">
            <a:avLst/>
          </a:prstGeom>
          <a:noFill/>
          <a:ln cap="flat">
            <a:solidFill>
              <a:srgbClr val="FF0000"/>
            </a:solidFill>
          </a:ln>
        </p:spPr>
      </p:pic>
      <p:pic>
        <p:nvPicPr>
          <p:cNvPr id="6" name="Picture 5"/>
          <p:cNvPicPr>
            <a:picLocks noChangeAspect="1"/>
          </p:cNvPicPr>
          <p:nvPr/>
        </p:nvPicPr>
        <p:blipFill>
          <a:blip r:embed="rId3"/>
          <a:stretch>
            <a:fillRect/>
          </a:stretch>
        </p:blipFill>
        <p:spPr>
          <a:xfrm>
            <a:off x="71999" y="2818317"/>
            <a:ext cx="2023201" cy="2509680"/>
          </a:xfrm>
          <a:prstGeom prst="rect">
            <a:avLst/>
          </a:prstGeom>
          <a:noFill/>
          <a:ln cap="flat">
            <a:solidFill>
              <a:srgbClr val="FF0000"/>
            </a:solidFill>
          </a:ln>
        </p:spPr>
      </p:pic>
      <p:sp>
        <p:nvSpPr>
          <p:cNvPr id="7" name="Rectangle 6"/>
          <p:cNvSpPr/>
          <p:nvPr/>
        </p:nvSpPr>
        <p:spPr>
          <a:xfrm>
            <a:off x="2095201" y="2723887"/>
            <a:ext cx="2613602" cy="255454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C00000"/>
                </a:solidFill>
                <a:uFillTx/>
                <a:latin typeface="HelveticaNeueLTStd-LtCn"/>
                <a:ea typeface=""/>
                <a:cs typeface=""/>
              </a:rPr>
              <a:t>Múltiples petequias </a:t>
            </a:r>
            <a:r>
              <a:rPr lang="es-ES" sz="1600" b="0" i="0" u="none" strike="noStrike" kern="1200" cap="none" spc="0" baseline="0">
                <a:solidFill>
                  <a:srgbClr val="C00000"/>
                </a:solidFill>
                <a:uFillTx/>
                <a:latin typeface="HelveticaNeueLTStd-LtCn"/>
                <a:ea typeface=""/>
                <a:cs typeface=""/>
              </a:rPr>
              <a:t>en la extremidad superior de un varón de 25 años de edad infectado por VIH. Fueron la manifestación inicial de la enfermedad. La disposición lineal de las petequias en la zona </a:t>
            </a:r>
            <a:r>
              <a:rPr lang="en-US" sz="1600" b="0" i="0" u="none" strike="noStrike" kern="1200" cap="none" spc="0" baseline="0">
                <a:solidFill>
                  <a:srgbClr val="C00000"/>
                </a:solidFill>
                <a:uFillTx/>
                <a:latin typeface="HelveticaNeueLTStd-LtCn"/>
                <a:ea typeface=""/>
                <a:cs typeface=""/>
              </a:rPr>
              <a:t>de traumatismos leves se denomina víbices.</a:t>
            </a:r>
            <a:endParaRPr lang="en-US" sz="1600" b="0" i="0" u="none" strike="noStrike" kern="1200" cap="none" spc="0" baseline="0">
              <a:solidFill>
                <a:srgbClr val="C00000"/>
              </a:solidFill>
              <a:uFillTx/>
              <a:latin typeface="Calibri"/>
              <a:ea typeface=""/>
              <a:cs typeface=""/>
            </a:endParaRPr>
          </a:p>
        </p:txBody>
      </p:sp>
      <p:cxnSp>
        <p:nvCxnSpPr>
          <p:cNvPr id="8" name="Straight Arrow Connector 8"/>
          <p:cNvCxnSpPr/>
          <p:nvPr/>
        </p:nvCxnSpPr>
        <p:spPr>
          <a:xfrm>
            <a:off x="1297396" y="3123151"/>
            <a:ext cx="1942195" cy="1900013"/>
          </a:xfrm>
          <a:prstGeom prst="straightConnector1">
            <a:avLst/>
          </a:prstGeom>
          <a:noFill/>
          <a:ln w="12701" cap="flat">
            <a:solidFill>
              <a:srgbClr val="000000"/>
            </a:solidFill>
            <a:prstDash val="solid"/>
            <a:miter/>
            <a:tailEnd type="arrow"/>
          </a:ln>
        </p:spPr>
      </p:cxnSp>
      <p:pic>
        <p:nvPicPr>
          <p:cNvPr id="9" name="Picture 11"/>
          <p:cNvPicPr>
            <a:picLocks noChangeAspect="1"/>
          </p:cNvPicPr>
          <p:nvPr/>
        </p:nvPicPr>
        <p:blipFill>
          <a:blip r:embed="rId4"/>
          <a:stretch>
            <a:fillRect/>
          </a:stretch>
        </p:blipFill>
        <p:spPr>
          <a:xfrm>
            <a:off x="4816839" y="2786222"/>
            <a:ext cx="2325374" cy="2429862"/>
          </a:xfrm>
          <a:prstGeom prst="rect">
            <a:avLst/>
          </a:prstGeom>
          <a:noFill/>
          <a:ln cap="flat">
            <a:solidFill>
              <a:srgbClr val="FF0000"/>
            </a:solidFill>
          </a:ln>
        </p:spPr>
      </p:pic>
      <p:sp>
        <p:nvSpPr>
          <p:cNvPr id="10" name="Rectangle 12"/>
          <p:cNvSpPr/>
          <p:nvPr/>
        </p:nvSpPr>
        <p:spPr>
          <a:xfrm>
            <a:off x="7351401" y="2670678"/>
            <a:ext cx="2087053" cy="2585319"/>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C00000"/>
                </a:solidFill>
                <a:uFillTx/>
                <a:latin typeface="HelveticaNeueLTStd-LtCn"/>
                <a:ea typeface=""/>
                <a:cs typeface=""/>
              </a:rPr>
              <a:t>Se </a:t>
            </a:r>
            <a:r>
              <a:rPr lang="en-US" sz="1800" b="0" i="0" u="none" strike="noStrike" kern="1200" cap="none" spc="0" baseline="0" dirty="0" err="1">
                <a:solidFill>
                  <a:srgbClr val="C00000"/>
                </a:solidFill>
                <a:uFillTx/>
                <a:latin typeface="HelveticaNeueLTStd-LtCn"/>
                <a:ea typeface=""/>
                <a:cs typeface=""/>
              </a:rPr>
              <a:t>puede</a:t>
            </a:r>
            <a:r>
              <a:rPr lang="en-US" sz="1800" b="0" i="0" u="none" strike="noStrike" kern="1200" cap="none" spc="0" baseline="0" dirty="0">
                <a:solidFill>
                  <a:srgbClr val="C00000"/>
                </a:solidFill>
                <a:uFillTx/>
                <a:latin typeface="HelveticaNeueLTStd-LtCn"/>
                <a:ea typeface=""/>
                <a:cs typeface=""/>
              </a:rPr>
              <a:t> </a:t>
            </a:r>
            <a:r>
              <a:rPr lang="en-US" sz="1800" b="0" i="0" u="none" strike="noStrike" kern="1200" cap="none" spc="0" baseline="0" dirty="0" err="1">
                <a:solidFill>
                  <a:srgbClr val="C00000"/>
                </a:solidFill>
                <a:uFillTx/>
                <a:latin typeface="HelveticaNeueLTStd-LtCn"/>
                <a:ea typeface=""/>
                <a:cs typeface=""/>
              </a:rPr>
              <a:t>manifestar</a:t>
            </a:r>
            <a:endParaRPr lang="en-US" sz="1800" b="0" i="0" u="none" strike="noStrike" kern="1200" cap="none" spc="0" baseline="0" dirty="0">
              <a:solidFill>
                <a:srgbClr val="C00000"/>
              </a:solidFill>
              <a:uFillTx/>
              <a:latin typeface="HelveticaNeueLTStd-LtCn"/>
              <a:ea typeface=""/>
              <a:cs typeface=""/>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dirty="0">
                <a:solidFill>
                  <a:srgbClr val="C00000"/>
                </a:solidFill>
                <a:uFillTx/>
                <a:latin typeface="HelveticaNeueLTStd-LtCn"/>
                <a:ea typeface=""/>
                <a:cs typeface=""/>
              </a:rPr>
              <a:t>en la mucosa oral o en la conjuntiva. Aquí, se observan </a:t>
            </a:r>
            <a:r>
              <a:rPr lang="es-ES" sz="1800" b="0" i="0" u="none" strike="noStrike" kern="1200" cap="none" spc="0" baseline="0" dirty="0" smtClean="0">
                <a:solidFill>
                  <a:srgbClr val="C00000"/>
                </a:solidFill>
                <a:uFillTx/>
                <a:latin typeface="HelveticaNeueLTStd-LtCn"/>
                <a:ea typeface=""/>
                <a:cs typeface=""/>
              </a:rPr>
              <a:t>múltiples hemorragias </a:t>
            </a:r>
            <a:r>
              <a:rPr lang="es-ES" sz="1800" b="0" i="0" u="none" strike="noStrike" kern="1200" cap="none" spc="0" baseline="0" dirty="0">
                <a:solidFill>
                  <a:srgbClr val="C00000"/>
                </a:solidFill>
                <a:uFillTx/>
                <a:latin typeface="HelveticaNeueLTStd-LtCn"/>
                <a:ea typeface=""/>
                <a:cs typeface=""/>
              </a:rPr>
              <a:t>petequiales en el paladar.</a:t>
            </a:r>
            <a:endParaRPr lang="en-US" sz="1800" b="0" i="0" u="none" strike="noStrike" kern="1200" cap="none" spc="0" baseline="0" dirty="0">
              <a:solidFill>
                <a:srgbClr val="C00000"/>
              </a:solidFill>
              <a:uFillTx/>
              <a:latin typeface="Calibri"/>
              <a:ea typeface=""/>
              <a:cs typeface=""/>
            </a:endParaRPr>
          </a:p>
        </p:txBody>
      </p:sp>
      <p:sp>
        <p:nvSpPr>
          <p:cNvPr id="11" name="10 Rectángulo"/>
          <p:cNvSpPr/>
          <p:nvPr/>
        </p:nvSpPr>
        <p:spPr>
          <a:xfrm>
            <a:off x="8553288" y="5072387"/>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p>
            <a:pPr lvl="0"/>
            <a:r>
              <a:rPr lang="es-AR" dirty="0">
                <a:cs typeface="Tahoma" pitchFamily="2"/>
              </a:rPr>
              <a:t>PÚRPURAS</a:t>
            </a:r>
          </a:p>
        </p:txBody>
      </p:sp>
      <p:sp>
        <p:nvSpPr>
          <p:cNvPr id="3" name="Text Placeholder 2"/>
          <p:cNvSpPr txBox="1">
            <a:spLocks noGrp="1"/>
          </p:cNvSpPr>
          <p:nvPr>
            <p:ph type="body" idx="4294967295"/>
          </p:nvPr>
        </p:nvSpPr>
        <p:spPr>
          <a:xfrm>
            <a:off x="165606" y="1479698"/>
            <a:ext cx="9410035" cy="3672001"/>
          </a:xfrm>
        </p:spPr>
        <p:txBody>
          <a:bodyPr>
            <a:normAutofit/>
          </a:bodyPr>
          <a:lstStyle/>
          <a:p>
            <a:r>
              <a:rPr lang="es-ES" sz="1400" dirty="0"/>
              <a:t>■ </a:t>
            </a:r>
            <a:r>
              <a:rPr lang="es-ES" sz="1600" b="1" dirty="0">
                <a:latin typeface="Times New Roman" pitchFamily="18" charset="0"/>
                <a:cs typeface="Times New Roman" pitchFamily="18" charset="0"/>
              </a:rPr>
              <a:t>Mucosas. </a:t>
            </a:r>
            <a:r>
              <a:rPr lang="es-ES" sz="1600" i="1" dirty="0">
                <a:latin typeface="Times New Roman" pitchFamily="18" charset="0"/>
                <a:cs typeface="Times New Roman" pitchFamily="18" charset="0"/>
              </a:rPr>
              <a:t>Petequias: </a:t>
            </a:r>
            <a:r>
              <a:rPr lang="es-ES" sz="1600" dirty="0">
                <a:latin typeface="Times New Roman" pitchFamily="18" charset="0"/>
                <a:cs typeface="Times New Roman" pitchFamily="18" charset="0"/>
              </a:rPr>
              <a:t>con más frecuencia en </a:t>
            </a:r>
            <a:r>
              <a:rPr lang="es-ES" sz="1600" dirty="0" smtClean="0">
                <a:latin typeface="Times New Roman" pitchFamily="18" charset="0"/>
                <a:cs typeface="Times New Roman" pitchFamily="18" charset="0"/>
              </a:rPr>
              <a:t>el </a:t>
            </a:r>
            <a:r>
              <a:rPr lang="pt-BR" sz="1600" dirty="0" smtClean="0">
                <a:latin typeface="Times New Roman" pitchFamily="18" charset="0"/>
                <a:cs typeface="Times New Roman" pitchFamily="18" charset="0"/>
              </a:rPr>
              <a:t>paladar, </a:t>
            </a:r>
            <a:r>
              <a:rPr lang="pt-BR" sz="1600" dirty="0">
                <a:latin typeface="Times New Roman" pitchFamily="18" charset="0"/>
                <a:cs typeface="Times New Roman" pitchFamily="18" charset="0"/>
              </a:rPr>
              <a:t>hemorragia gingival</a:t>
            </a:r>
            <a:r>
              <a:rPr lang="pt-BR" sz="1600" dirty="0" smtClean="0">
                <a:latin typeface="Times New Roman" pitchFamily="18" charset="0"/>
                <a:cs typeface="Times New Roman" pitchFamily="18" charset="0"/>
              </a:rPr>
              <a:t>. </a:t>
            </a:r>
          </a:p>
          <a:p>
            <a:r>
              <a:rPr lang="es-ES" sz="1600" dirty="0" smtClean="0">
                <a:latin typeface="Times New Roman" pitchFamily="18" charset="0"/>
                <a:cs typeface="Times New Roman" pitchFamily="18" charset="0"/>
              </a:rPr>
              <a:t>■ </a:t>
            </a:r>
            <a:r>
              <a:rPr lang="es-ES" sz="1600" b="1" dirty="0">
                <a:latin typeface="Times New Roman" pitchFamily="18" charset="0"/>
                <a:cs typeface="Times New Roman" pitchFamily="18" charset="0"/>
              </a:rPr>
              <a:t>Exploración general. </a:t>
            </a:r>
            <a:r>
              <a:rPr lang="es-ES" sz="1600" dirty="0">
                <a:latin typeface="Times New Roman" pitchFamily="18" charset="0"/>
                <a:cs typeface="Times New Roman" pitchFamily="18" charset="0"/>
              </a:rPr>
              <a:t>Posible hemorragia del </a:t>
            </a:r>
            <a:r>
              <a:rPr lang="es-ES" sz="1600" dirty="0" smtClean="0">
                <a:latin typeface="Times New Roman" pitchFamily="18" charset="0"/>
                <a:cs typeface="Times New Roman" pitchFamily="18" charset="0"/>
              </a:rPr>
              <a:t>sistema nervioso central (SNC), </a:t>
            </a:r>
            <a:r>
              <a:rPr lang="en-US" sz="1600" dirty="0" smtClean="0">
                <a:latin typeface="Times New Roman" pitchFamily="18" charset="0"/>
                <a:cs typeface="Times New Roman" pitchFamily="18" charset="0"/>
              </a:rPr>
              <a:t>anemia</a:t>
            </a:r>
            <a:r>
              <a:rPr lang="en-US" sz="1600" dirty="0">
                <a:latin typeface="Times New Roman" pitchFamily="18" charset="0"/>
                <a:cs typeface="Times New Roman" pitchFamily="18" charset="0"/>
              </a:rPr>
              <a:t>.</a:t>
            </a:r>
          </a:p>
          <a:p>
            <a:r>
              <a:rPr lang="es-ES" sz="1600" dirty="0">
                <a:latin typeface="Times New Roman" pitchFamily="18" charset="0"/>
                <a:cs typeface="Times New Roman" pitchFamily="18" charset="0"/>
              </a:rPr>
              <a:t>■ </a:t>
            </a:r>
            <a:r>
              <a:rPr lang="es-ES" sz="1600" b="1" dirty="0">
                <a:latin typeface="Times New Roman" pitchFamily="18" charset="0"/>
                <a:cs typeface="Times New Roman" pitchFamily="18" charset="0"/>
              </a:rPr>
              <a:t>Exámenes de laboratorio de </a:t>
            </a:r>
            <a:r>
              <a:rPr lang="es-ES" sz="1600" b="1" dirty="0" smtClean="0">
                <a:latin typeface="Times New Roman" pitchFamily="18" charset="0"/>
                <a:cs typeface="Times New Roman" pitchFamily="18" charset="0"/>
              </a:rPr>
              <a:t>hematología</a:t>
            </a:r>
            <a:endParaRPr lang="es-ES" sz="1600" b="1" dirty="0">
              <a:latin typeface="Times New Roman" pitchFamily="18" charset="0"/>
              <a:cs typeface="Times New Roman" pitchFamily="18" charset="0"/>
            </a:endParaRPr>
          </a:p>
          <a:p>
            <a:r>
              <a:rPr lang="en-US" sz="1600" dirty="0" err="1">
                <a:latin typeface="Times New Roman" pitchFamily="18" charset="0"/>
                <a:cs typeface="Times New Roman" pitchFamily="18" charset="0"/>
              </a:rPr>
              <a:t>T</a:t>
            </a:r>
            <a:r>
              <a:rPr lang="en-US" sz="1600" dirty="0" err="1" smtClean="0">
                <a:latin typeface="Times New Roman" pitchFamily="18" charset="0"/>
                <a:cs typeface="Times New Roman" pitchFamily="18" charset="0"/>
              </a:rPr>
              <a:t>rombocitopenia</a:t>
            </a:r>
            <a:r>
              <a:rPr lang="en-US" sz="1600" dirty="0">
                <a:latin typeface="Times New Roman" pitchFamily="18" charset="0"/>
                <a:cs typeface="Times New Roman" pitchFamily="18" charset="0"/>
              </a:rPr>
              <a:t>.</a:t>
            </a:r>
          </a:p>
          <a:p>
            <a:r>
              <a:rPr lang="es-ES" sz="1600" dirty="0">
                <a:latin typeface="Times New Roman" pitchFamily="18" charset="0"/>
                <a:cs typeface="Times New Roman" pitchFamily="18" charset="0"/>
              </a:rPr>
              <a:t>■ </a:t>
            </a:r>
            <a:r>
              <a:rPr lang="es-ES" sz="1600" b="1" dirty="0">
                <a:latin typeface="Times New Roman" pitchFamily="18" charset="0"/>
                <a:cs typeface="Times New Roman" pitchFamily="18" charset="0"/>
              </a:rPr>
              <a:t>Pruebas serológicas. </a:t>
            </a:r>
            <a:r>
              <a:rPr lang="es-ES" sz="1600" dirty="0">
                <a:latin typeface="Times New Roman" pitchFamily="18" charset="0"/>
                <a:cs typeface="Times New Roman" pitchFamily="18" charset="0"/>
              </a:rPr>
              <a:t>Descartar infección por VIH.</a:t>
            </a:r>
          </a:p>
          <a:p>
            <a:r>
              <a:rPr lang="es-ES" sz="1600" dirty="0">
                <a:latin typeface="Times New Roman" pitchFamily="18" charset="0"/>
                <a:cs typeface="Times New Roman" pitchFamily="18" charset="0"/>
              </a:rPr>
              <a:t>■ </a:t>
            </a:r>
            <a:r>
              <a:rPr lang="es-ES" sz="1600" b="1" dirty="0">
                <a:latin typeface="Times New Roman" pitchFamily="18" charset="0"/>
                <a:cs typeface="Times New Roman" pitchFamily="18" charset="0"/>
              </a:rPr>
              <a:t>Biopsia cutánea de las </a:t>
            </a:r>
            <a:r>
              <a:rPr lang="es-ES" sz="1600" b="1" dirty="0" smtClean="0">
                <a:latin typeface="Times New Roman" pitchFamily="18" charset="0"/>
                <a:cs typeface="Times New Roman" pitchFamily="18" charset="0"/>
              </a:rPr>
              <a:t>lesiones</a:t>
            </a:r>
            <a:r>
              <a:rPr lang="es-ES" sz="1600" dirty="0">
                <a:latin typeface="Times New Roman" pitchFamily="18" charset="0"/>
                <a:cs typeface="Times New Roman" pitchFamily="18" charset="0"/>
              </a:rPr>
              <a:t>.</a:t>
            </a:r>
            <a:endParaRPr lang="en-US" sz="1600" dirty="0" smtClean="0">
              <a:latin typeface="Times New Roman" pitchFamily="18" charset="0"/>
              <a:cs typeface="Times New Roman" pitchFamily="18" charset="0"/>
            </a:endParaRPr>
          </a:p>
          <a:p>
            <a:r>
              <a:rPr lang="en-US" sz="1600" dirty="0">
                <a:latin typeface="Times New Roman" pitchFamily="18" charset="0"/>
                <a:cs typeface="Times New Roman" pitchFamily="18" charset="0"/>
              </a:rPr>
              <a:t>■ </a:t>
            </a:r>
            <a:r>
              <a:rPr lang="en-US" sz="1600" b="1" dirty="0" err="1">
                <a:latin typeface="Times New Roman" pitchFamily="18" charset="0"/>
                <a:cs typeface="Times New Roman" pitchFamily="18" charset="0"/>
              </a:rPr>
              <a:t>Diagnóstico</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diferencial</a:t>
            </a:r>
            <a:r>
              <a:rPr lang="en-US" sz="1600" b="1" dirty="0">
                <a:latin typeface="Times New Roman" pitchFamily="18" charset="0"/>
                <a:cs typeface="Times New Roman" pitchFamily="18" charset="0"/>
              </a:rPr>
              <a:t>. </a:t>
            </a:r>
            <a:r>
              <a:rPr lang="en-US" sz="1600" dirty="0" err="1">
                <a:latin typeface="Times New Roman" pitchFamily="18" charset="0"/>
                <a:cs typeface="Times New Roman" pitchFamily="18" charset="0"/>
              </a:rPr>
              <a:t>Púrpura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senil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púrpura</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del </a:t>
            </a:r>
            <a:r>
              <a:rPr lang="en-US" sz="1600" dirty="0" err="1" smtClean="0">
                <a:latin typeface="Times New Roman" pitchFamily="18" charset="0"/>
                <a:cs typeface="Times New Roman" pitchFamily="18" charset="0"/>
              </a:rPr>
              <a:t>escorbuto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púrpura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pigmentaria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progresiva</a:t>
            </a:r>
            <a:r>
              <a:rPr lang="en-US" sz="1600" dirty="0">
                <a:latin typeface="Times New Roman" pitchFamily="18" charset="0"/>
                <a:cs typeface="Times New Roman" pitchFamily="18" charset="0"/>
              </a:rPr>
              <a:t> (</a:t>
            </a:r>
            <a:r>
              <a:rPr lang="en-US" sz="1600" dirty="0" err="1" smtClean="0">
                <a:latin typeface="Times New Roman" pitchFamily="18" charset="0"/>
                <a:cs typeface="Times New Roman" pitchFamily="18" charset="0"/>
              </a:rPr>
              <a:t>enfermedad</a:t>
            </a:r>
            <a:r>
              <a:rPr lang="en-US" sz="1600" dirty="0" smtClean="0">
                <a:latin typeface="Times New Roman" pitchFamily="18" charset="0"/>
                <a:cs typeface="Times New Roman" pitchFamily="18" charset="0"/>
              </a:rPr>
              <a:t> de </a:t>
            </a:r>
            <a:r>
              <a:rPr lang="en-US" sz="1600" dirty="0" err="1">
                <a:latin typeface="Times New Roman" pitchFamily="18" charset="0"/>
                <a:cs typeface="Times New Roman" pitchFamily="18" charset="0"/>
              </a:rPr>
              <a:t>Schamberg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púrpura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consecutiva</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maniobra</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de </a:t>
            </a:r>
            <a:r>
              <a:rPr lang="es-ES" sz="1600" dirty="0" err="1" smtClean="0">
                <a:latin typeface="Times New Roman" pitchFamily="18" charset="0"/>
                <a:cs typeface="Times New Roman" pitchFamily="18" charset="0"/>
              </a:rPr>
              <a:t>Valsalva</a:t>
            </a:r>
            <a:r>
              <a:rPr lang="es-ES" sz="1600" dirty="0" smtClean="0">
                <a:latin typeface="Times New Roman" pitchFamily="18" charset="0"/>
                <a:cs typeface="Times New Roman" pitchFamily="18" charset="0"/>
              </a:rPr>
              <a:t> </a:t>
            </a:r>
            <a:r>
              <a:rPr lang="es-ES" sz="1600" dirty="0">
                <a:latin typeface="Times New Roman" pitchFamily="18" charset="0"/>
                <a:cs typeface="Times New Roman" pitchFamily="18" charset="0"/>
              </a:rPr>
              <a:t>grave (tos, vómito y náusea), </a:t>
            </a:r>
            <a:r>
              <a:rPr lang="es-ES" sz="1600" dirty="0" smtClean="0">
                <a:latin typeface="Times New Roman" pitchFamily="18" charset="0"/>
                <a:cs typeface="Times New Roman" pitchFamily="18" charset="0"/>
              </a:rPr>
              <a:t>púrpura </a:t>
            </a:r>
            <a:r>
              <a:rPr lang="en-US" sz="1600" dirty="0" err="1" smtClean="0">
                <a:latin typeface="Times New Roman" pitchFamily="18" charset="0"/>
                <a:cs typeface="Times New Roman" pitchFamily="18" charset="0"/>
              </a:rPr>
              <a:t>traumática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púrpura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facticia</a:t>
            </a:r>
            <a:r>
              <a:rPr lang="en-US" sz="1600" dirty="0">
                <a:latin typeface="Times New Roman" pitchFamily="18" charset="0"/>
                <a:cs typeface="Times New Roman" pitchFamily="18" charset="0"/>
              </a:rPr>
              <a:t> o </a:t>
            </a:r>
            <a:r>
              <a:rPr lang="en-US" sz="1600" dirty="0" err="1">
                <a:latin typeface="Times New Roman" pitchFamily="18" charset="0"/>
                <a:cs typeface="Times New Roman" pitchFamily="18" charset="0"/>
              </a:rPr>
              <a:t>iatrogénica</a:t>
            </a:r>
            <a:r>
              <a:rPr lang="en-US" sz="1600" dirty="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vasculitis</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
        <p:nvSpPr>
          <p:cNvPr id="4" name="Rectangle 3"/>
          <p:cNvSpPr/>
          <p:nvPr/>
        </p:nvSpPr>
        <p:spPr>
          <a:xfrm>
            <a:off x="4951905" y="793004"/>
            <a:ext cx="2982498" cy="36933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err="1">
                <a:solidFill>
                  <a:srgbClr val="00B0F0"/>
                </a:solidFill>
                <a:uFillTx/>
                <a:latin typeface="HelveticaNeueLTStd-MdCn"/>
                <a:ea typeface=""/>
                <a:cs typeface=""/>
              </a:rPr>
              <a:t>Púrpura</a:t>
            </a:r>
            <a:r>
              <a:rPr lang="en-US" sz="1800" b="0" i="0" u="none" strike="noStrike" kern="1200" cap="none" spc="0" baseline="0" dirty="0">
                <a:solidFill>
                  <a:srgbClr val="00B0F0"/>
                </a:solidFill>
                <a:uFillTx/>
                <a:latin typeface="HelveticaNeueLTStd-MdCn"/>
                <a:ea typeface=""/>
                <a:cs typeface=""/>
              </a:rPr>
              <a:t> </a:t>
            </a:r>
            <a:r>
              <a:rPr lang="en-US" sz="1800" b="0" i="0" u="none" strike="noStrike" kern="1200" cap="none" spc="0" baseline="0" dirty="0" err="1">
                <a:solidFill>
                  <a:srgbClr val="00B0F0"/>
                </a:solidFill>
                <a:uFillTx/>
                <a:latin typeface="HelveticaNeueLTStd-MdCn"/>
                <a:ea typeface=""/>
                <a:cs typeface=""/>
              </a:rPr>
              <a:t>trombocitopénica</a:t>
            </a:r>
            <a:endParaRPr lang="en-US" sz="1800" b="0" i="0" u="none" strike="noStrike" kern="1200" cap="none" spc="0" baseline="0" dirty="0">
              <a:solidFill>
                <a:srgbClr val="00B0F0"/>
              </a:solidFill>
              <a:uFillTx/>
              <a:latin typeface="Calibri"/>
              <a:ea typeface=""/>
              <a:cs typeface=""/>
            </a:endParaRPr>
          </a:p>
        </p:txBody>
      </p:sp>
      <p:pic>
        <p:nvPicPr>
          <p:cNvPr id="5" name="Picture 4"/>
          <p:cNvPicPr>
            <a:picLocks noChangeAspect="1"/>
          </p:cNvPicPr>
          <p:nvPr/>
        </p:nvPicPr>
        <p:blipFill>
          <a:blip r:embed="rId3"/>
          <a:stretch>
            <a:fillRect/>
          </a:stretch>
        </p:blipFill>
        <p:spPr>
          <a:xfrm>
            <a:off x="8755197" y="377372"/>
            <a:ext cx="1167021" cy="1072700"/>
          </a:xfrm>
          <a:prstGeom prst="rect">
            <a:avLst/>
          </a:prstGeom>
          <a:noFill/>
          <a:ln cap="flat">
            <a:noFill/>
          </a:ln>
        </p:spPr>
      </p:pic>
      <p:sp>
        <p:nvSpPr>
          <p:cNvPr id="6" name="5 Rectángulo"/>
          <p:cNvSpPr/>
          <p:nvPr/>
        </p:nvSpPr>
        <p:spPr>
          <a:xfrm>
            <a:off x="8259054" y="4979935"/>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3114127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3" name="Rectangle 2"/>
          <p:cNvSpPr/>
          <p:nvPr/>
        </p:nvSpPr>
        <p:spPr>
          <a:xfrm>
            <a:off x="4951905" y="793004"/>
            <a:ext cx="2982498" cy="36933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err="1">
                <a:solidFill>
                  <a:srgbClr val="00B0F0"/>
                </a:solidFill>
                <a:uFillTx/>
                <a:latin typeface="HelveticaNeueLTStd-MdCn"/>
                <a:ea typeface=""/>
                <a:cs typeface=""/>
              </a:rPr>
              <a:t>Púrpura</a:t>
            </a:r>
            <a:r>
              <a:rPr lang="en-US" sz="1800" b="0" i="0" u="none" strike="noStrike" kern="1200" cap="none" spc="0" baseline="0" dirty="0">
                <a:solidFill>
                  <a:srgbClr val="00B0F0"/>
                </a:solidFill>
                <a:uFillTx/>
                <a:latin typeface="HelveticaNeueLTStd-MdCn"/>
                <a:ea typeface=""/>
                <a:cs typeface=""/>
              </a:rPr>
              <a:t> </a:t>
            </a:r>
            <a:r>
              <a:rPr lang="en-US" sz="1800" b="0" i="0" u="none" strike="noStrike" kern="1200" cap="none" spc="0" baseline="0" dirty="0" err="1">
                <a:solidFill>
                  <a:srgbClr val="00B0F0"/>
                </a:solidFill>
                <a:uFillTx/>
                <a:latin typeface="HelveticaNeueLTStd-MdCn"/>
                <a:ea typeface=""/>
                <a:cs typeface=""/>
              </a:rPr>
              <a:t>trombocitopénica</a:t>
            </a:r>
            <a:endParaRPr lang="en-US" sz="1800" b="0" i="0" u="none" strike="noStrike" kern="1200" cap="none" spc="0" baseline="0" dirty="0">
              <a:solidFill>
                <a:srgbClr val="00B0F0"/>
              </a:solidFill>
              <a:uFillTx/>
              <a:latin typeface="Calibri"/>
              <a:ea typeface=""/>
              <a:cs typeface=""/>
            </a:endParaRPr>
          </a:p>
        </p:txBody>
      </p:sp>
      <p:sp>
        <p:nvSpPr>
          <p:cNvPr id="4" name="Rectangle 3"/>
          <p:cNvSpPr/>
          <p:nvPr/>
        </p:nvSpPr>
        <p:spPr>
          <a:xfrm>
            <a:off x="867334" y="1681113"/>
            <a:ext cx="8413143" cy="2308324"/>
          </a:xfrm>
          <a:prstGeom prst="rect">
            <a:avLst/>
          </a:prstGeom>
          <a:ln w="38100">
            <a:solidFill>
              <a:srgbClr val="FF0000"/>
            </a:solidFill>
          </a:ln>
        </p:spPr>
        <p:txBody>
          <a:bodyPr wrap="square">
            <a:spAutoFit/>
          </a:bodyPr>
          <a:lstStyle/>
          <a:p>
            <a:pPr algn="just"/>
            <a:r>
              <a:rPr lang="es-ES" sz="2400" b="1" dirty="0" smtClean="0">
                <a:solidFill>
                  <a:srgbClr val="000000"/>
                </a:solidFill>
                <a:latin typeface="Times New Roman" pitchFamily="18" charset="0"/>
                <a:cs typeface="Times New Roman" pitchFamily="18" charset="0"/>
              </a:rPr>
              <a:t>Tratamiento</a:t>
            </a:r>
            <a:r>
              <a:rPr lang="es-ES" sz="2400" dirty="0">
                <a:solidFill>
                  <a:srgbClr val="000000"/>
                </a:solidFill>
                <a:latin typeface="Times New Roman" pitchFamily="18" charset="0"/>
                <a:cs typeface="Times New Roman" pitchFamily="18" charset="0"/>
              </a:rPr>
              <a:t>. Se </a:t>
            </a:r>
            <a:r>
              <a:rPr lang="es-ES" sz="2400" dirty="0" smtClean="0">
                <a:solidFill>
                  <a:srgbClr val="000000"/>
                </a:solidFill>
                <a:latin typeface="Times New Roman" pitchFamily="18" charset="0"/>
                <a:cs typeface="Times New Roman" pitchFamily="18" charset="0"/>
              </a:rPr>
              <a:t>identifica </a:t>
            </a:r>
            <a:r>
              <a:rPr lang="es-ES" sz="2400" dirty="0">
                <a:solidFill>
                  <a:srgbClr val="000000"/>
                </a:solidFill>
                <a:latin typeface="Times New Roman" pitchFamily="18" charset="0"/>
                <a:cs typeface="Times New Roman" pitchFamily="18" charset="0"/>
              </a:rPr>
              <a:t>la causa fundamental y </a:t>
            </a:r>
            <a:r>
              <a:rPr lang="es-ES" sz="2400" dirty="0" smtClean="0">
                <a:solidFill>
                  <a:srgbClr val="000000"/>
                </a:solidFill>
                <a:latin typeface="Times New Roman" pitchFamily="18" charset="0"/>
                <a:cs typeface="Times New Roman" pitchFamily="18" charset="0"/>
              </a:rPr>
              <a:t>si está dentro de las posibilidades</a:t>
            </a:r>
            <a:r>
              <a:rPr lang="en-US" sz="2400" dirty="0" smtClean="0">
                <a:solidFill>
                  <a:srgbClr val="000000"/>
                </a:solidFill>
                <a:latin typeface="Times New Roman" pitchFamily="18" charset="0"/>
                <a:cs typeface="Times New Roman" pitchFamily="18" charset="0"/>
              </a:rPr>
              <a:t> </a:t>
            </a:r>
            <a:r>
              <a:rPr lang="en-US" sz="2400" dirty="0">
                <a:solidFill>
                  <a:srgbClr val="000000"/>
                </a:solidFill>
                <a:latin typeface="Times New Roman" pitchFamily="18" charset="0"/>
                <a:cs typeface="Times New Roman" pitchFamily="18" charset="0"/>
              </a:rPr>
              <a:t>se </a:t>
            </a:r>
            <a:r>
              <a:rPr lang="en-US" sz="2400" dirty="0" err="1">
                <a:solidFill>
                  <a:srgbClr val="000000"/>
                </a:solidFill>
                <a:latin typeface="Times New Roman" pitchFamily="18" charset="0"/>
                <a:cs typeface="Times New Roman" pitchFamily="18" charset="0"/>
              </a:rPr>
              <a:t>corrige</a:t>
            </a:r>
            <a:r>
              <a:rPr lang="en-US" sz="2400" dirty="0">
                <a:solidFill>
                  <a:srgbClr val="000000"/>
                </a:solidFill>
                <a:latin typeface="Times New Roman" pitchFamily="18" charset="0"/>
                <a:cs typeface="Times New Roman" pitchFamily="18" charset="0"/>
              </a:rPr>
              <a:t>. </a:t>
            </a:r>
            <a:endParaRPr lang="en-US" sz="2400" dirty="0" smtClean="0">
              <a:solidFill>
                <a:srgbClr val="000000"/>
              </a:solidFill>
              <a:latin typeface="Times New Roman" pitchFamily="18" charset="0"/>
              <a:cs typeface="Times New Roman" pitchFamily="18" charset="0"/>
            </a:endParaRPr>
          </a:p>
          <a:p>
            <a:pPr algn="just"/>
            <a:r>
              <a:rPr lang="en-US" sz="2400" dirty="0" smtClean="0">
                <a:solidFill>
                  <a:srgbClr val="000000"/>
                </a:solidFill>
                <a:latin typeface="Times New Roman" pitchFamily="18" charset="0"/>
                <a:cs typeface="Times New Roman" pitchFamily="18" charset="0"/>
              </a:rPr>
              <a:t>Los </a:t>
            </a:r>
            <a:r>
              <a:rPr lang="en-US" sz="2400" dirty="0" err="1" smtClean="0">
                <a:solidFill>
                  <a:srgbClr val="000000"/>
                </a:solidFill>
                <a:latin typeface="Times New Roman" pitchFamily="18" charset="0"/>
                <a:cs typeface="Times New Roman" pitchFamily="18" charset="0"/>
              </a:rPr>
              <a:t>corticoesteroides</a:t>
            </a:r>
            <a:r>
              <a:rPr lang="en-US" sz="2400" dirty="0" smtClean="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orales</a:t>
            </a:r>
            <a:r>
              <a:rPr lang="en-US" sz="2400" dirty="0" smtClean="0">
                <a:solidFill>
                  <a:srgbClr val="000000"/>
                </a:solidFill>
                <a:latin typeface="Times New Roman" pitchFamily="18" charset="0"/>
                <a:cs typeface="Times New Roman" pitchFamily="18" charset="0"/>
              </a:rPr>
              <a:t>, </a:t>
            </a:r>
            <a:r>
              <a:rPr lang="en-US" sz="2400" dirty="0" err="1" smtClean="0">
                <a:solidFill>
                  <a:srgbClr val="000000"/>
                </a:solidFill>
                <a:latin typeface="Times New Roman" pitchFamily="18" charset="0"/>
                <a:cs typeface="Times New Roman" pitchFamily="18" charset="0"/>
              </a:rPr>
              <a:t>pueden</a:t>
            </a:r>
            <a:r>
              <a:rPr lang="en-US" sz="2400" dirty="0" smtClean="0">
                <a:solidFill>
                  <a:srgbClr val="000000"/>
                </a:solidFill>
                <a:latin typeface="Times New Roman" pitchFamily="18" charset="0"/>
                <a:cs typeface="Times New Roman" pitchFamily="18" charset="0"/>
              </a:rPr>
              <a:t> </a:t>
            </a:r>
            <a:r>
              <a:rPr lang="en-US" sz="2400" dirty="0" err="1" smtClean="0">
                <a:solidFill>
                  <a:srgbClr val="000000"/>
                </a:solidFill>
                <a:latin typeface="Times New Roman" pitchFamily="18" charset="0"/>
                <a:cs typeface="Times New Roman" pitchFamily="18" charset="0"/>
              </a:rPr>
              <a:t>ser</a:t>
            </a:r>
            <a:r>
              <a:rPr lang="en-US" sz="2400" dirty="0" smtClean="0">
                <a:solidFill>
                  <a:srgbClr val="000000"/>
                </a:solidFill>
                <a:latin typeface="Times New Roman" pitchFamily="18" charset="0"/>
                <a:cs typeface="Times New Roman" pitchFamily="18" charset="0"/>
              </a:rPr>
              <a:t> de gran </a:t>
            </a:r>
            <a:r>
              <a:rPr lang="en-US" sz="2400" dirty="0" err="1" smtClean="0">
                <a:solidFill>
                  <a:srgbClr val="000000"/>
                </a:solidFill>
                <a:latin typeface="Times New Roman" pitchFamily="18" charset="0"/>
                <a:cs typeface="Times New Roman" pitchFamily="18" charset="0"/>
              </a:rPr>
              <a:t>utilidad</a:t>
            </a:r>
            <a:r>
              <a:rPr lang="en-US" sz="2400" dirty="0" smtClean="0">
                <a:solidFill>
                  <a:srgbClr val="000000"/>
                </a:solidFill>
                <a:latin typeface="Times New Roman" pitchFamily="18" charset="0"/>
                <a:cs typeface="Times New Roman" pitchFamily="18" charset="0"/>
              </a:rPr>
              <a:t>. </a:t>
            </a:r>
          </a:p>
          <a:p>
            <a:pPr algn="just"/>
            <a:r>
              <a:rPr lang="en-US" sz="2400" dirty="0" err="1" smtClean="0">
                <a:solidFill>
                  <a:srgbClr val="000000"/>
                </a:solidFill>
                <a:latin typeface="Times New Roman" pitchFamily="18" charset="0"/>
                <a:cs typeface="Times New Roman" pitchFamily="18" charset="0"/>
              </a:rPr>
              <a:t>Otras</a:t>
            </a:r>
            <a:r>
              <a:rPr lang="en-US" sz="2400" dirty="0" smtClean="0">
                <a:solidFill>
                  <a:srgbClr val="000000"/>
                </a:solidFill>
                <a:latin typeface="Times New Roman" pitchFamily="18" charset="0"/>
                <a:cs typeface="Times New Roman" pitchFamily="18" charset="0"/>
              </a:rPr>
              <a:t> </a:t>
            </a:r>
            <a:r>
              <a:rPr lang="en-US" sz="2400" dirty="0" err="1" smtClean="0">
                <a:solidFill>
                  <a:srgbClr val="000000"/>
                </a:solidFill>
                <a:latin typeface="Times New Roman" pitchFamily="18" charset="0"/>
                <a:cs typeface="Times New Roman" pitchFamily="18" charset="0"/>
              </a:rPr>
              <a:t>terapeúticas</a:t>
            </a:r>
            <a:r>
              <a:rPr lang="en-US" sz="2400" dirty="0" smtClean="0">
                <a:solidFill>
                  <a:srgbClr val="000000"/>
                </a:solidFill>
                <a:latin typeface="Times New Roman" pitchFamily="18" charset="0"/>
                <a:cs typeface="Times New Roman" pitchFamily="18" charset="0"/>
              </a:rPr>
              <a:t>: </a:t>
            </a:r>
            <a:r>
              <a:rPr lang="es-ES" sz="2400" dirty="0" smtClean="0">
                <a:solidFill>
                  <a:srgbClr val="000000"/>
                </a:solidFill>
                <a:latin typeface="Times New Roman" pitchFamily="18" charset="0"/>
                <a:cs typeface="Times New Roman" pitchFamily="18" charset="0"/>
              </a:rPr>
              <a:t>inmunoglobulinas </a:t>
            </a:r>
            <a:r>
              <a:rPr lang="es-ES" sz="2400" dirty="0">
                <a:solidFill>
                  <a:srgbClr val="000000"/>
                </a:solidFill>
                <a:latin typeface="Times New Roman" pitchFamily="18" charset="0"/>
                <a:cs typeface="Times New Roman" pitchFamily="18" charset="0"/>
              </a:rPr>
              <a:t>IV en dosis altas, transfusión </a:t>
            </a:r>
            <a:r>
              <a:rPr lang="es-ES" sz="2400" dirty="0" smtClean="0">
                <a:solidFill>
                  <a:srgbClr val="000000"/>
                </a:solidFill>
                <a:latin typeface="Times New Roman" pitchFamily="18" charset="0"/>
                <a:cs typeface="Times New Roman" pitchFamily="18" charset="0"/>
              </a:rPr>
              <a:t>de plaquetas.</a:t>
            </a:r>
          </a:p>
          <a:p>
            <a:pPr algn="just"/>
            <a:r>
              <a:rPr lang="es-ES" sz="2400" dirty="0" smtClean="0">
                <a:solidFill>
                  <a:srgbClr val="000000"/>
                </a:solidFill>
                <a:latin typeface="Times New Roman" pitchFamily="18" charset="0"/>
                <a:cs typeface="Times New Roman" pitchFamily="18" charset="0"/>
              </a:rPr>
              <a:t>En la TP </a:t>
            </a:r>
            <a:r>
              <a:rPr lang="es-ES" sz="2400" dirty="0">
                <a:solidFill>
                  <a:srgbClr val="000000"/>
                </a:solidFill>
                <a:latin typeface="Times New Roman" pitchFamily="18" charset="0"/>
                <a:cs typeface="Times New Roman" pitchFamily="18" charset="0"/>
              </a:rPr>
              <a:t>idiopática crónica; </a:t>
            </a:r>
            <a:r>
              <a:rPr lang="es-ES" sz="2400" dirty="0" smtClean="0">
                <a:solidFill>
                  <a:srgbClr val="000000"/>
                </a:solidFill>
                <a:latin typeface="Times New Roman" pitchFamily="18" charset="0"/>
                <a:cs typeface="Times New Roman" pitchFamily="18" charset="0"/>
              </a:rPr>
              <a:t>quizás </a:t>
            </a:r>
            <a:r>
              <a:rPr lang="es-ES" sz="2400" dirty="0">
                <a:solidFill>
                  <a:srgbClr val="000000"/>
                </a:solidFill>
                <a:latin typeface="Times New Roman" pitchFamily="18" charset="0"/>
                <a:cs typeface="Times New Roman" pitchFamily="18" charset="0"/>
              </a:rPr>
              <a:t>se necesite </a:t>
            </a:r>
            <a:r>
              <a:rPr lang="es-ES" sz="2400" dirty="0" smtClean="0">
                <a:solidFill>
                  <a:srgbClr val="000000"/>
                </a:solidFill>
                <a:latin typeface="Times New Roman" pitchFamily="18" charset="0"/>
                <a:cs typeface="Times New Roman" pitchFamily="18" charset="0"/>
              </a:rPr>
              <a:t>la </a:t>
            </a:r>
            <a:r>
              <a:rPr lang="en-US" sz="2400" dirty="0" err="1" smtClean="0">
                <a:solidFill>
                  <a:srgbClr val="000000"/>
                </a:solidFill>
                <a:latin typeface="Times New Roman" pitchFamily="18" charset="0"/>
                <a:cs typeface="Times New Roman" pitchFamily="18" charset="0"/>
              </a:rPr>
              <a:t>esplenectomía</a:t>
            </a:r>
            <a:r>
              <a:rPr lang="en-US" sz="2400" dirty="0">
                <a:solidFill>
                  <a:srgbClr val="000000"/>
                </a:solidFill>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6" name="5 Rectángulo"/>
          <p:cNvSpPr/>
          <p:nvPr/>
        </p:nvSpPr>
        <p:spPr>
          <a:xfrm>
            <a:off x="372354" y="4959764"/>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1797970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5" name="Rectangle 4"/>
          <p:cNvSpPr/>
          <p:nvPr/>
        </p:nvSpPr>
        <p:spPr>
          <a:xfrm>
            <a:off x="4323525" y="854108"/>
            <a:ext cx="4403770" cy="369332"/>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50"/>
                </a:solidFill>
                <a:uFillTx/>
                <a:latin typeface="HelveticaNeueLTStd-MdCn"/>
                <a:ea typeface=""/>
                <a:cs typeface=""/>
              </a:rPr>
              <a:t>Coagulación</a:t>
            </a:r>
            <a:r>
              <a:rPr lang="en-US" sz="1800" b="1" i="0" u="none" strike="noStrike" kern="1200" cap="none" spc="0" baseline="0" dirty="0">
                <a:solidFill>
                  <a:srgbClr val="00B050"/>
                </a:solidFill>
                <a:uFillTx/>
                <a:latin typeface="HelveticaNeueLTStd-MdCn"/>
                <a:ea typeface=""/>
                <a:cs typeface=""/>
              </a:rPr>
              <a:t> intravascular </a:t>
            </a:r>
            <a:r>
              <a:rPr lang="en-US" sz="1800" b="1" i="0" u="none" strike="noStrike" kern="1200" cap="none" spc="0" baseline="0" dirty="0" err="1">
                <a:solidFill>
                  <a:srgbClr val="00B050"/>
                </a:solidFill>
                <a:uFillTx/>
                <a:latin typeface="HelveticaNeueLTStd-MdCn"/>
                <a:ea typeface=""/>
                <a:cs typeface=""/>
              </a:rPr>
              <a:t>diseminada</a:t>
            </a:r>
            <a:endParaRPr lang="en-US" sz="1800" b="1" i="0" u="none" strike="noStrike" kern="1200" cap="none" spc="0" baseline="0" dirty="0">
              <a:solidFill>
                <a:srgbClr val="00B050"/>
              </a:solidFill>
              <a:uFillTx/>
              <a:latin typeface="Calibri"/>
              <a:ea typeface=""/>
              <a:cs typeface=""/>
            </a:endParaRPr>
          </a:p>
        </p:txBody>
      </p:sp>
      <p:sp>
        <p:nvSpPr>
          <p:cNvPr id="6" name="Rectangle 5"/>
          <p:cNvSpPr/>
          <p:nvPr/>
        </p:nvSpPr>
        <p:spPr>
          <a:xfrm>
            <a:off x="245750" y="1455835"/>
            <a:ext cx="9438250" cy="3754874"/>
          </a:xfrm>
          <a:prstGeom prst="rect">
            <a:avLst/>
          </a:prstGeom>
        </p:spPr>
        <p:txBody>
          <a:bodyPr wrap="square">
            <a:spAutoFit/>
          </a:bodyPr>
          <a:lstStyle/>
          <a:p>
            <a:pPr algn="just"/>
            <a:r>
              <a:rPr lang="es-ES" sz="2000" dirty="0">
                <a:solidFill>
                  <a:srgbClr val="000000"/>
                </a:solidFill>
                <a:latin typeface="Times New Roman" pitchFamily="18" charset="0"/>
                <a:cs typeface="Times New Roman" pitchFamily="18" charset="0"/>
              </a:rPr>
              <a:t>La </a:t>
            </a:r>
            <a:r>
              <a:rPr lang="es-ES" sz="2000" b="1" dirty="0">
                <a:solidFill>
                  <a:srgbClr val="00B050"/>
                </a:solidFill>
                <a:latin typeface="Times New Roman" pitchFamily="18" charset="0"/>
                <a:cs typeface="Times New Roman" pitchFamily="18" charset="0"/>
              </a:rPr>
              <a:t>coagulación </a:t>
            </a:r>
            <a:r>
              <a:rPr lang="es-ES" sz="2000" b="1" dirty="0" err="1">
                <a:solidFill>
                  <a:srgbClr val="00B050"/>
                </a:solidFill>
                <a:latin typeface="Times New Roman" pitchFamily="18" charset="0"/>
                <a:cs typeface="Times New Roman" pitchFamily="18" charset="0"/>
              </a:rPr>
              <a:t>intravascular</a:t>
            </a:r>
            <a:r>
              <a:rPr lang="es-ES" sz="2000" b="1" dirty="0">
                <a:solidFill>
                  <a:srgbClr val="00B050"/>
                </a:solidFill>
                <a:latin typeface="Times New Roman" pitchFamily="18" charset="0"/>
                <a:cs typeface="Times New Roman" pitchFamily="18" charset="0"/>
              </a:rPr>
              <a:t> diseminada </a:t>
            </a:r>
            <a:r>
              <a:rPr lang="es-ES" sz="2000" dirty="0">
                <a:solidFill>
                  <a:srgbClr val="000000"/>
                </a:solidFill>
                <a:latin typeface="Times New Roman" pitchFamily="18" charset="0"/>
                <a:cs typeface="Times New Roman" pitchFamily="18" charset="0"/>
              </a:rPr>
              <a:t>(DIC, </a:t>
            </a:r>
            <a:r>
              <a:rPr lang="es-ES" sz="2000" i="1" dirty="0" err="1" smtClean="0">
                <a:solidFill>
                  <a:srgbClr val="000000"/>
                </a:solidFill>
                <a:latin typeface="Times New Roman" pitchFamily="18" charset="0"/>
                <a:cs typeface="Times New Roman" pitchFamily="18" charset="0"/>
              </a:rPr>
              <a:t>disseminated</a:t>
            </a:r>
            <a:r>
              <a:rPr lang="es-ES" sz="2000" i="1" dirty="0" smtClean="0">
                <a:solidFill>
                  <a:srgbClr val="000000"/>
                </a:solidFill>
                <a:latin typeface="Times New Roman" pitchFamily="18" charset="0"/>
                <a:cs typeface="Times New Roman" pitchFamily="18" charset="0"/>
              </a:rPr>
              <a:t> </a:t>
            </a:r>
            <a:r>
              <a:rPr lang="es-ES" sz="2000" i="1" dirty="0" err="1" smtClean="0">
                <a:solidFill>
                  <a:srgbClr val="000000"/>
                </a:solidFill>
                <a:latin typeface="Times New Roman" pitchFamily="18" charset="0"/>
                <a:cs typeface="Times New Roman" pitchFamily="18" charset="0"/>
              </a:rPr>
              <a:t>intravascular</a:t>
            </a:r>
            <a:r>
              <a:rPr lang="es-ES" sz="2000" i="1" dirty="0" smtClean="0">
                <a:solidFill>
                  <a:srgbClr val="000000"/>
                </a:solidFill>
                <a:latin typeface="Times New Roman" pitchFamily="18" charset="0"/>
                <a:cs typeface="Times New Roman" pitchFamily="18" charset="0"/>
              </a:rPr>
              <a:t> </a:t>
            </a:r>
            <a:r>
              <a:rPr lang="es-ES" sz="2000" i="1" dirty="0" err="1">
                <a:solidFill>
                  <a:srgbClr val="000000"/>
                </a:solidFill>
                <a:latin typeface="Times New Roman" pitchFamily="18" charset="0"/>
                <a:cs typeface="Times New Roman" pitchFamily="18" charset="0"/>
              </a:rPr>
              <a:t>coagulation</a:t>
            </a:r>
            <a:r>
              <a:rPr lang="es-ES" sz="2000" dirty="0">
                <a:solidFill>
                  <a:srgbClr val="000000"/>
                </a:solidFill>
                <a:latin typeface="Times New Roman" pitchFamily="18" charset="0"/>
                <a:cs typeface="Times New Roman" pitchFamily="18" charset="0"/>
              </a:rPr>
              <a:t>) es un trastorno </a:t>
            </a:r>
            <a:r>
              <a:rPr lang="es-ES" sz="2000" dirty="0" smtClean="0">
                <a:solidFill>
                  <a:srgbClr val="000000"/>
                </a:solidFill>
                <a:latin typeface="Times New Roman" pitchFamily="18" charset="0"/>
                <a:cs typeface="Times New Roman" pitchFamily="18" charset="0"/>
              </a:rPr>
              <a:t>de la </a:t>
            </a:r>
            <a:r>
              <a:rPr lang="es-ES" sz="2000" dirty="0">
                <a:solidFill>
                  <a:srgbClr val="000000"/>
                </a:solidFill>
                <a:latin typeface="Times New Roman" pitchFamily="18" charset="0"/>
                <a:cs typeface="Times New Roman" pitchFamily="18" charset="0"/>
              </a:rPr>
              <a:t>coagulación sanguínea generalizado que </a:t>
            </a:r>
            <a:r>
              <a:rPr lang="es-ES" sz="2000" dirty="0" smtClean="0">
                <a:solidFill>
                  <a:srgbClr val="000000"/>
                </a:solidFill>
                <a:latin typeface="Times New Roman" pitchFamily="18" charset="0"/>
                <a:cs typeface="Times New Roman" pitchFamily="18" charset="0"/>
              </a:rPr>
              <a:t>aparece dentro </a:t>
            </a:r>
            <a:r>
              <a:rPr lang="es-ES" sz="2000" dirty="0">
                <a:solidFill>
                  <a:srgbClr val="000000"/>
                </a:solidFill>
                <a:latin typeface="Times New Roman" pitchFamily="18" charset="0"/>
                <a:cs typeface="Times New Roman" pitchFamily="18" charset="0"/>
              </a:rPr>
              <a:t>de los vasos sanguíneos.</a:t>
            </a:r>
          </a:p>
          <a:p>
            <a:pPr algn="just"/>
            <a:r>
              <a:rPr lang="es-ES" sz="2000" dirty="0">
                <a:solidFill>
                  <a:srgbClr val="94B0BE"/>
                </a:solidFill>
                <a:latin typeface="Times New Roman" pitchFamily="18" charset="0"/>
                <a:cs typeface="Times New Roman" pitchFamily="18" charset="0"/>
              </a:rPr>
              <a:t>■ </a:t>
            </a:r>
            <a:r>
              <a:rPr lang="es-ES" sz="2000" dirty="0">
                <a:solidFill>
                  <a:srgbClr val="000000"/>
                </a:solidFill>
                <a:latin typeface="Times New Roman" pitchFamily="18" charset="0"/>
                <a:cs typeface="Times New Roman" pitchFamily="18" charset="0"/>
              </a:rPr>
              <a:t>Se presenta en una amplia gama de </a:t>
            </a:r>
            <a:r>
              <a:rPr lang="es-ES" sz="2000" dirty="0" smtClean="0">
                <a:solidFill>
                  <a:srgbClr val="000000"/>
                </a:solidFill>
                <a:latin typeface="Times New Roman" pitchFamily="18" charset="0"/>
                <a:cs typeface="Times New Roman" pitchFamily="18" charset="0"/>
              </a:rPr>
              <a:t>circunstancias </a:t>
            </a:r>
            <a:r>
              <a:rPr lang="en-US" sz="2000" dirty="0" err="1" smtClean="0">
                <a:solidFill>
                  <a:srgbClr val="000000"/>
                </a:solidFill>
                <a:latin typeface="Times New Roman" pitchFamily="18" charset="0"/>
                <a:cs typeface="Times New Roman" pitchFamily="18" charset="0"/>
              </a:rPr>
              <a:t>clínicas</a:t>
            </a:r>
            <a:r>
              <a:rPr lang="en-US" sz="2000" dirty="0">
                <a:solidFill>
                  <a:srgbClr val="000000"/>
                </a:solidFill>
                <a:latin typeface="Times New Roman" pitchFamily="18" charset="0"/>
                <a:cs typeface="Times New Roman" pitchFamily="18" charset="0"/>
              </a:rPr>
              <a:t>: septicemia (sepsis) </a:t>
            </a:r>
            <a:r>
              <a:rPr lang="en-US" sz="2000" dirty="0" err="1">
                <a:solidFill>
                  <a:srgbClr val="000000"/>
                </a:solidFill>
                <a:latin typeface="Times New Roman" pitchFamily="18" charset="0"/>
                <a:cs typeface="Times New Roman" pitchFamily="18" charset="0"/>
              </a:rPr>
              <a:t>bacteriana</a:t>
            </a:r>
            <a:r>
              <a:rPr lang="en-US" sz="2000" dirty="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complicaciones</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obstétricas</a:t>
            </a:r>
            <a:r>
              <a:rPr lang="en-US" sz="2000" dirty="0">
                <a:solidFill>
                  <a:srgbClr val="000000"/>
                </a:solidFill>
                <a:latin typeface="Times New Roman" pitchFamily="18" charset="0"/>
                <a:cs typeface="Times New Roman" pitchFamily="18" charset="0"/>
              </a:rPr>
              <a:t>, </a:t>
            </a:r>
            <a:r>
              <a:rPr lang="en-US" sz="2000" dirty="0" err="1">
                <a:solidFill>
                  <a:srgbClr val="000000"/>
                </a:solidFill>
                <a:latin typeface="Times New Roman" pitchFamily="18" charset="0"/>
                <a:cs typeface="Times New Roman" pitchFamily="18" charset="0"/>
              </a:rPr>
              <a:t>neoplasias</a:t>
            </a:r>
            <a:r>
              <a:rPr lang="en-US" sz="2000" dirty="0">
                <a:solidFill>
                  <a:srgbClr val="000000"/>
                </a:solidFill>
                <a:latin typeface="Times New Roman" pitchFamily="18" charset="0"/>
                <a:cs typeface="Times New Roman" pitchFamily="18" charset="0"/>
              </a:rPr>
              <a:t> </a:t>
            </a:r>
            <a:r>
              <a:rPr lang="en-US" sz="2000" dirty="0" err="1">
                <a:solidFill>
                  <a:srgbClr val="000000"/>
                </a:solidFill>
                <a:latin typeface="Times New Roman" pitchFamily="18" charset="0"/>
                <a:cs typeface="Times New Roman" pitchFamily="18" charset="0"/>
              </a:rPr>
              <a:t>malignas</a:t>
            </a:r>
            <a:r>
              <a:rPr lang="en-US" sz="2000" dirty="0">
                <a:solidFill>
                  <a:srgbClr val="000000"/>
                </a:solidFill>
                <a:latin typeface="Times New Roman" pitchFamily="18" charset="0"/>
                <a:cs typeface="Times New Roman" pitchFamily="18" charset="0"/>
              </a:rPr>
              <a:t> </a:t>
            </a:r>
            <a:r>
              <a:rPr lang="en-US" sz="2000" dirty="0" err="1">
                <a:solidFill>
                  <a:srgbClr val="000000"/>
                </a:solidFill>
                <a:latin typeface="Times New Roman" pitchFamily="18" charset="0"/>
                <a:cs typeface="Times New Roman" pitchFamily="18" charset="0"/>
              </a:rPr>
              <a:t>diseminadas</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traumatismo</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masivo</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mordedura</a:t>
            </a:r>
            <a:r>
              <a:rPr lang="en-US" sz="2000" dirty="0" smtClean="0">
                <a:solidFill>
                  <a:srgbClr val="000000"/>
                </a:solidFill>
                <a:latin typeface="Times New Roman" pitchFamily="18" charset="0"/>
                <a:cs typeface="Times New Roman" pitchFamily="18" charset="0"/>
              </a:rPr>
              <a:t> de </a:t>
            </a:r>
            <a:r>
              <a:rPr lang="en-US" sz="2000" dirty="0" err="1" smtClean="0">
                <a:solidFill>
                  <a:srgbClr val="000000"/>
                </a:solidFill>
                <a:latin typeface="Times New Roman" pitchFamily="18" charset="0"/>
                <a:cs typeface="Times New Roman" pitchFamily="18" charset="0"/>
              </a:rPr>
              <a:t>serpientes</a:t>
            </a:r>
            <a:r>
              <a:rPr lang="en-US" sz="2000" dirty="0" smtClean="0">
                <a:solidFill>
                  <a:srgbClr val="000000"/>
                </a:solidFill>
                <a:latin typeface="Times New Roman" pitchFamily="18" charset="0"/>
                <a:cs typeface="Times New Roman" pitchFamily="18" charset="0"/>
              </a:rPr>
              <a:t>.</a:t>
            </a:r>
            <a:endParaRPr lang="en-US" sz="2000" dirty="0">
              <a:solidFill>
                <a:srgbClr val="000000"/>
              </a:solidFill>
              <a:latin typeface="Times New Roman" pitchFamily="18" charset="0"/>
              <a:cs typeface="Times New Roman" pitchFamily="18" charset="0"/>
            </a:endParaRPr>
          </a:p>
          <a:p>
            <a:pPr algn="just"/>
            <a:r>
              <a:rPr lang="es-ES" sz="2000" dirty="0">
                <a:solidFill>
                  <a:srgbClr val="94B0BE"/>
                </a:solidFill>
                <a:latin typeface="Times New Roman" pitchFamily="18" charset="0"/>
                <a:cs typeface="Times New Roman" pitchFamily="18" charset="0"/>
              </a:rPr>
              <a:t>■ </a:t>
            </a:r>
            <a:r>
              <a:rPr lang="es-ES" sz="2000" dirty="0">
                <a:solidFill>
                  <a:srgbClr val="000000"/>
                </a:solidFill>
                <a:latin typeface="Times New Roman" pitchFamily="18" charset="0"/>
                <a:cs typeface="Times New Roman" pitchFamily="18" charset="0"/>
              </a:rPr>
              <a:t>Se </a:t>
            </a:r>
            <a:r>
              <a:rPr lang="es-ES" sz="2000" dirty="0" smtClean="0">
                <a:solidFill>
                  <a:srgbClr val="000000"/>
                </a:solidFill>
                <a:latin typeface="Times New Roman" pitchFamily="18" charset="0"/>
                <a:cs typeface="Times New Roman" pitchFamily="18" charset="0"/>
              </a:rPr>
              <a:t>manifiesta </a:t>
            </a:r>
            <a:r>
              <a:rPr lang="es-ES" sz="2000" dirty="0">
                <a:solidFill>
                  <a:srgbClr val="000000"/>
                </a:solidFill>
                <a:latin typeface="Times New Roman" pitchFamily="18" charset="0"/>
                <a:cs typeface="Times New Roman" pitchFamily="18" charset="0"/>
              </a:rPr>
              <a:t>por púrpura fulminante (infartos de la </a:t>
            </a:r>
            <a:r>
              <a:rPr lang="es-ES" sz="2000" dirty="0" smtClean="0">
                <a:solidFill>
                  <a:srgbClr val="000000"/>
                </a:solidFill>
                <a:latin typeface="Times New Roman" pitchFamily="18" charset="0"/>
                <a:cs typeface="Times New Roman" pitchFamily="18" charset="0"/>
              </a:rPr>
              <a:t>piel </a:t>
            </a:r>
            <a:r>
              <a:rPr lang="pt-BR" sz="2000" dirty="0" smtClean="0">
                <a:solidFill>
                  <a:srgbClr val="000000"/>
                </a:solidFill>
                <a:latin typeface="Times New Roman" pitchFamily="18" charset="0"/>
                <a:cs typeface="Times New Roman" pitchFamily="18" charset="0"/>
              </a:rPr>
              <a:t>o </a:t>
            </a:r>
            <a:r>
              <a:rPr lang="pt-BR" sz="2000" dirty="0">
                <a:solidFill>
                  <a:srgbClr val="000000"/>
                </a:solidFill>
                <a:latin typeface="Times New Roman" pitchFamily="18" charset="0"/>
                <a:cs typeface="Times New Roman" pitchFamily="18" charset="0"/>
              </a:rPr>
              <a:t>gangrena acral) o hemorragia en múltiples zonas</a:t>
            </a:r>
            <a:r>
              <a:rPr lang="pt-BR" sz="2000" dirty="0" smtClean="0">
                <a:solidFill>
                  <a:srgbClr val="000000"/>
                </a:solidFill>
                <a:latin typeface="Times New Roman" pitchFamily="18" charset="0"/>
                <a:cs typeface="Times New Roman" pitchFamily="18" charset="0"/>
              </a:rPr>
              <a:t>.</a:t>
            </a:r>
          </a:p>
          <a:p>
            <a:pPr algn="just"/>
            <a:r>
              <a:rPr lang="es-ES" sz="2000" dirty="0" smtClean="0">
                <a:latin typeface="Times New Roman" pitchFamily="18" charset="0"/>
                <a:cs typeface="Times New Roman" pitchFamily="18" charset="0"/>
              </a:rPr>
              <a:t>■</a:t>
            </a:r>
            <a:r>
              <a:rPr lang="es-ES" sz="2000" dirty="0" smtClean="0">
                <a:solidFill>
                  <a:srgbClr val="000000"/>
                </a:solidFill>
                <a:latin typeface="Times New Roman" pitchFamily="18" charset="0"/>
                <a:ea typeface="Times New Roman"/>
                <a:cs typeface="Times New Roman" pitchFamily="18" charset="0"/>
              </a:rPr>
              <a:t>Los </a:t>
            </a:r>
            <a:r>
              <a:rPr lang="es-ES" sz="2000" dirty="0">
                <a:solidFill>
                  <a:srgbClr val="000000"/>
                </a:solidFill>
                <a:latin typeface="Times New Roman" pitchFamily="18" charset="0"/>
                <a:ea typeface="Times New Roman"/>
                <a:cs typeface="Times New Roman" pitchFamily="18" charset="0"/>
              </a:rPr>
              <a:t>síntomas sistémicos son graves y consisten en  hipotensión, shock y anemia de rápida progresión.</a:t>
            </a:r>
            <a:endParaRPr lang="es-AR" sz="2000" dirty="0">
              <a:latin typeface="Times New Roman" pitchFamily="18" charset="0"/>
              <a:ea typeface="Times New Roman"/>
              <a:cs typeface="Times New Roman" pitchFamily="18" charset="0"/>
            </a:endParaRPr>
          </a:p>
          <a:p>
            <a:pPr algn="just"/>
            <a:endParaRPr lang="en-US" sz="2000" dirty="0" smtClean="0">
              <a:latin typeface="Times New Roman" pitchFamily="18" charset="0"/>
              <a:cs typeface="Times New Roman" pitchFamily="18" charset="0"/>
            </a:endParaRPr>
          </a:p>
          <a:p>
            <a:endParaRPr lang="en-US" dirty="0"/>
          </a:p>
        </p:txBody>
      </p:sp>
      <p:sp>
        <p:nvSpPr>
          <p:cNvPr id="3" name="2 Rectángulo"/>
          <p:cNvSpPr/>
          <p:nvPr/>
        </p:nvSpPr>
        <p:spPr>
          <a:xfrm>
            <a:off x="7781684" y="4995265"/>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2803041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Rectangle 1"/>
          <p:cNvSpPr/>
          <p:nvPr/>
        </p:nvSpPr>
        <p:spPr>
          <a:xfrm>
            <a:off x="4669125" y="613011"/>
            <a:ext cx="3976410" cy="369332"/>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50"/>
                </a:solidFill>
                <a:uFillTx/>
                <a:latin typeface="Times New Roman" pitchFamily="18" charset="0"/>
                <a:ea typeface=""/>
                <a:cs typeface="Times New Roman" pitchFamily="18" charset="0"/>
              </a:rPr>
              <a:t>Coagulación</a:t>
            </a:r>
            <a:r>
              <a:rPr lang="en-US" sz="1800" b="1" i="0" u="none" strike="noStrike" kern="1200" cap="none" spc="0" baseline="0" dirty="0">
                <a:solidFill>
                  <a:srgbClr val="00B050"/>
                </a:solidFill>
                <a:uFillTx/>
                <a:latin typeface="Times New Roman" pitchFamily="18" charset="0"/>
                <a:ea typeface=""/>
                <a:cs typeface="Times New Roman" pitchFamily="18" charset="0"/>
              </a:rPr>
              <a:t> intravascular </a:t>
            </a:r>
            <a:r>
              <a:rPr lang="en-US" sz="1800" b="1" i="0" u="none" strike="noStrike" kern="1200" cap="none" spc="0" baseline="0" dirty="0" err="1">
                <a:solidFill>
                  <a:srgbClr val="00B050"/>
                </a:solidFill>
                <a:uFillTx/>
                <a:latin typeface="Times New Roman" pitchFamily="18" charset="0"/>
                <a:ea typeface=""/>
                <a:cs typeface="Times New Roman" pitchFamily="18" charset="0"/>
              </a:rPr>
              <a:t>diseminada</a:t>
            </a:r>
            <a:endParaRPr lang="en-US" sz="1800" b="1" i="0" u="none" strike="noStrike" kern="1200" cap="none" spc="0" baseline="0" dirty="0">
              <a:solidFill>
                <a:srgbClr val="00B050"/>
              </a:solidFill>
              <a:uFillTx/>
              <a:latin typeface="Times New Roman" pitchFamily="18" charset="0"/>
              <a:ea typeface=""/>
              <a:cs typeface="Times New Roman" pitchFamily="18" charset="0"/>
            </a:endParaRPr>
          </a:p>
        </p:txBody>
      </p:sp>
      <p:pic>
        <p:nvPicPr>
          <p:cNvPr id="3" name="Picture 2"/>
          <p:cNvPicPr>
            <a:picLocks noChangeAspect="1"/>
          </p:cNvPicPr>
          <p:nvPr/>
        </p:nvPicPr>
        <p:blipFill>
          <a:blip r:embed="rId2"/>
          <a:stretch>
            <a:fillRect/>
          </a:stretch>
        </p:blipFill>
        <p:spPr>
          <a:xfrm>
            <a:off x="195349" y="1559451"/>
            <a:ext cx="4507650" cy="2027867"/>
          </a:xfrm>
          <a:prstGeom prst="rect">
            <a:avLst/>
          </a:prstGeom>
          <a:ln>
            <a:solidFill>
              <a:srgbClr val="FF0000"/>
            </a:solidFill>
          </a:ln>
        </p:spPr>
      </p:pic>
      <p:pic>
        <p:nvPicPr>
          <p:cNvPr id="4" name="Picture 3"/>
          <p:cNvPicPr>
            <a:picLocks noChangeAspect="1"/>
          </p:cNvPicPr>
          <p:nvPr/>
        </p:nvPicPr>
        <p:blipFill>
          <a:blip r:embed="rId3"/>
          <a:stretch>
            <a:fillRect/>
          </a:stretch>
        </p:blipFill>
        <p:spPr>
          <a:xfrm>
            <a:off x="5479026" y="1511996"/>
            <a:ext cx="3560800" cy="2074714"/>
          </a:xfrm>
          <a:prstGeom prst="rect">
            <a:avLst/>
          </a:prstGeom>
          <a:ln>
            <a:solidFill>
              <a:srgbClr val="FF0000"/>
            </a:solidFill>
          </a:ln>
        </p:spPr>
      </p:pic>
      <p:sp>
        <p:nvSpPr>
          <p:cNvPr id="5" name="Title 1"/>
          <p:cNvSpPr txBox="1">
            <a:spLocks/>
          </p:cNvSpPr>
          <p:nvPr/>
        </p:nvSpPr>
        <p:spPr>
          <a:xfrm>
            <a:off x="369528" y="361668"/>
            <a:ext cx="3039302"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7" name="Rectangle 6"/>
          <p:cNvSpPr/>
          <p:nvPr/>
        </p:nvSpPr>
        <p:spPr>
          <a:xfrm>
            <a:off x="195349" y="3634773"/>
            <a:ext cx="4826477" cy="954107"/>
          </a:xfrm>
          <a:prstGeom prst="rect">
            <a:avLst/>
          </a:prstGeom>
        </p:spPr>
        <p:txBody>
          <a:bodyPr wrap="square">
            <a:spAutoFit/>
          </a:bodyPr>
          <a:lstStyle/>
          <a:p>
            <a:r>
              <a:rPr lang="es-ES" sz="1400" b="1" dirty="0">
                <a:latin typeface="Times New Roman" pitchFamily="18" charset="0"/>
                <a:cs typeface="Times New Roman" pitchFamily="18" charset="0"/>
              </a:rPr>
              <a:t>Coagulación </a:t>
            </a:r>
            <a:r>
              <a:rPr lang="es-ES" sz="1400" b="1" dirty="0" err="1">
                <a:latin typeface="Times New Roman" pitchFamily="18" charset="0"/>
                <a:cs typeface="Times New Roman" pitchFamily="18" charset="0"/>
              </a:rPr>
              <a:t>intravascular</a:t>
            </a:r>
            <a:r>
              <a:rPr lang="es-ES" sz="1400" b="1" dirty="0">
                <a:latin typeface="Times New Roman" pitchFamily="18" charset="0"/>
                <a:cs typeface="Times New Roman" pitchFamily="18" charset="0"/>
              </a:rPr>
              <a:t> diseminada: púrpura fulminante. </a:t>
            </a:r>
            <a:r>
              <a:rPr lang="es-ES" sz="1400" dirty="0">
                <a:latin typeface="Times New Roman" pitchFamily="18" charset="0"/>
                <a:cs typeface="Times New Roman" pitchFamily="18" charset="0"/>
              </a:rPr>
              <a:t>Zona geográfica extensa de infarto de la </a:t>
            </a:r>
            <a:r>
              <a:rPr lang="es-ES" sz="1400" dirty="0" smtClean="0">
                <a:latin typeface="Times New Roman" pitchFamily="18" charset="0"/>
                <a:cs typeface="Times New Roman" pitchFamily="18" charset="0"/>
              </a:rPr>
              <a:t>piel con </a:t>
            </a:r>
            <a:r>
              <a:rPr lang="es-ES" sz="1400" dirty="0">
                <a:latin typeface="Times New Roman" pitchFamily="18" charset="0"/>
                <a:cs typeface="Times New Roman" pitchFamily="18" charset="0"/>
              </a:rPr>
              <a:t>hemorragia que afecta la mano. Lesiones similares se observaron en la cara, la otra mano y los pies.</a:t>
            </a:r>
            <a:endParaRPr lang="en-US" sz="1400" dirty="0">
              <a:latin typeface="Times New Roman" pitchFamily="18" charset="0"/>
              <a:cs typeface="Times New Roman" pitchFamily="18" charset="0"/>
            </a:endParaRPr>
          </a:p>
        </p:txBody>
      </p:sp>
      <p:sp>
        <p:nvSpPr>
          <p:cNvPr id="8" name="Rectangle 7"/>
          <p:cNvSpPr/>
          <p:nvPr/>
        </p:nvSpPr>
        <p:spPr>
          <a:xfrm>
            <a:off x="5039819" y="3634773"/>
            <a:ext cx="4566168" cy="738664"/>
          </a:xfrm>
          <a:prstGeom prst="rect">
            <a:avLst/>
          </a:prstGeom>
        </p:spPr>
        <p:txBody>
          <a:bodyPr wrap="square">
            <a:spAutoFit/>
          </a:bodyPr>
          <a:lstStyle/>
          <a:p>
            <a:r>
              <a:rPr lang="es-ES" sz="1400" b="1" dirty="0">
                <a:latin typeface="Times New Roman" pitchFamily="18" charset="0"/>
                <a:cs typeface="Times New Roman" pitchFamily="18" charset="0"/>
              </a:rPr>
              <a:t>Infarto de la piel extenso con hemorragia que afecta toda la extremidad inferior. </a:t>
            </a:r>
            <a:r>
              <a:rPr lang="es-ES" sz="1400" dirty="0">
                <a:latin typeface="Times New Roman" pitchFamily="18" charset="0"/>
                <a:cs typeface="Times New Roman" pitchFamily="18" charset="0"/>
              </a:rPr>
              <a:t>Este episodio </a:t>
            </a:r>
            <a:r>
              <a:rPr lang="es-ES" sz="1400" dirty="0" smtClean="0">
                <a:latin typeface="Times New Roman" pitchFamily="18" charset="0"/>
                <a:cs typeface="Times New Roman" pitchFamily="18" charset="0"/>
              </a:rPr>
              <a:t>grave se </a:t>
            </a:r>
            <a:r>
              <a:rPr lang="es-ES" sz="1400" dirty="0">
                <a:latin typeface="Times New Roman" pitchFamily="18" charset="0"/>
                <a:cs typeface="Times New Roman" pitchFamily="18" charset="0"/>
              </a:rPr>
              <a:t>presentó después </a:t>
            </a:r>
            <a:r>
              <a:rPr lang="es-ES" sz="1400" dirty="0" smtClean="0">
                <a:latin typeface="Times New Roman" pitchFamily="18" charset="0"/>
                <a:cs typeface="Times New Roman" pitchFamily="18" charset="0"/>
              </a:rPr>
              <a:t>de septicemia </a:t>
            </a:r>
            <a:r>
              <a:rPr lang="es-ES" sz="1400" dirty="0">
                <a:latin typeface="Times New Roman" pitchFamily="18" charset="0"/>
                <a:cs typeface="Times New Roman" pitchFamily="18" charset="0"/>
              </a:rPr>
              <a:t>consecutiva a una </a:t>
            </a:r>
            <a:r>
              <a:rPr lang="es-ES" sz="1400" dirty="0" smtClean="0">
                <a:latin typeface="Times New Roman" pitchFamily="18" charset="0"/>
                <a:cs typeface="Times New Roman" pitchFamily="18" charset="0"/>
              </a:rPr>
              <a:t>cirugía abdominal</a:t>
            </a:r>
            <a:r>
              <a:rPr lang="es-ES"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6" name="5 Rectángulo"/>
          <p:cNvSpPr/>
          <p:nvPr/>
        </p:nvSpPr>
        <p:spPr>
          <a:xfrm>
            <a:off x="321501" y="4953041"/>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45032" y="409342"/>
            <a:ext cx="3976410" cy="369332"/>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dirty="0" err="1">
                <a:solidFill>
                  <a:srgbClr val="00B050"/>
                </a:solidFill>
                <a:uFillTx/>
                <a:latin typeface="Times New Roman" pitchFamily="18" charset="0"/>
                <a:ea typeface=""/>
                <a:cs typeface="Times New Roman" pitchFamily="18" charset="0"/>
              </a:rPr>
              <a:t>Coagulación</a:t>
            </a:r>
            <a:r>
              <a:rPr lang="en-US" sz="1800" b="1" i="0" u="none" strike="noStrike" kern="1200" cap="none" spc="0" baseline="0" dirty="0">
                <a:solidFill>
                  <a:srgbClr val="00B050"/>
                </a:solidFill>
                <a:uFillTx/>
                <a:latin typeface="Times New Roman" pitchFamily="18" charset="0"/>
                <a:ea typeface=""/>
                <a:cs typeface="Times New Roman" pitchFamily="18" charset="0"/>
              </a:rPr>
              <a:t> intravascular </a:t>
            </a:r>
            <a:r>
              <a:rPr lang="en-US" sz="1800" b="1" i="0" u="none" strike="noStrike" kern="1200" cap="none" spc="0" baseline="0" dirty="0" err="1">
                <a:solidFill>
                  <a:srgbClr val="00B050"/>
                </a:solidFill>
                <a:uFillTx/>
                <a:latin typeface="Times New Roman" pitchFamily="18" charset="0"/>
                <a:ea typeface=""/>
                <a:cs typeface="Times New Roman" pitchFamily="18" charset="0"/>
              </a:rPr>
              <a:t>diseminada</a:t>
            </a:r>
            <a:endParaRPr lang="en-US" sz="1800" b="1" i="0" u="none" strike="noStrike" kern="1200" cap="none" spc="0" baseline="0" dirty="0">
              <a:solidFill>
                <a:srgbClr val="00B050"/>
              </a:solidFill>
              <a:uFillTx/>
              <a:latin typeface="Times New Roman" pitchFamily="18" charset="0"/>
              <a:ea typeface=""/>
              <a:cs typeface="Times New Roman" pitchFamily="18" charset="0"/>
            </a:endParaRPr>
          </a:p>
        </p:txBody>
      </p:sp>
      <p:sp>
        <p:nvSpPr>
          <p:cNvPr id="5" name="Title 1"/>
          <p:cNvSpPr txBox="1">
            <a:spLocks/>
          </p:cNvSpPr>
          <p:nvPr/>
        </p:nvSpPr>
        <p:spPr>
          <a:xfrm>
            <a:off x="191230" y="459124"/>
            <a:ext cx="4084935"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pic>
        <p:nvPicPr>
          <p:cNvPr id="6" name="Picture 5"/>
          <p:cNvPicPr>
            <a:picLocks noChangeAspect="1"/>
          </p:cNvPicPr>
          <p:nvPr/>
        </p:nvPicPr>
        <p:blipFill>
          <a:blip r:embed="rId2"/>
          <a:stretch>
            <a:fillRect/>
          </a:stretch>
        </p:blipFill>
        <p:spPr>
          <a:xfrm>
            <a:off x="6176495" y="1241415"/>
            <a:ext cx="2575800" cy="2662134"/>
          </a:xfrm>
          <a:prstGeom prst="rect">
            <a:avLst/>
          </a:prstGeom>
          <a:ln>
            <a:solidFill>
              <a:srgbClr val="FF0000"/>
            </a:solidFill>
          </a:ln>
        </p:spPr>
      </p:pic>
      <p:sp>
        <p:nvSpPr>
          <p:cNvPr id="9" name="Rectangle 8"/>
          <p:cNvSpPr/>
          <p:nvPr/>
        </p:nvSpPr>
        <p:spPr>
          <a:xfrm>
            <a:off x="4945032" y="3903549"/>
            <a:ext cx="5038725" cy="954107"/>
          </a:xfrm>
          <a:prstGeom prst="rect">
            <a:avLst/>
          </a:prstGeom>
        </p:spPr>
        <p:txBody>
          <a:bodyPr>
            <a:spAutoFit/>
          </a:bodyPr>
          <a:lstStyle/>
          <a:p>
            <a:r>
              <a:rPr lang="en-US" sz="1400" b="1" dirty="0" err="1">
                <a:latin typeface="Times New Roman" pitchFamily="18" charset="0"/>
                <a:cs typeface="Times New Roman" pitchFamily="18" charset="0"/>
              </a:rPr>
              <a:t>Coagulación</a:t>
            </a:r>
            <a:r>
              <a:rPr lang="en-US" sz="1400" b="1" dirty="0">
                <a:latin typeface="Times New Roman" pitchFamily="18" charset="0"/>
                <a:cs typeface="Times New Roman" pitchFamily="18" charset="0"/>
              </a:rPr>
              <a:t> intravascular </a:t>
            </a:r>
            <a:r>
              <a:rPr lang="en-US" sz="1400" b="1" dirty="0" err="1">
                <a:latin typeface="Times New Roman" pitchFamily="18" charset="0"/>
                <a:cs typeface="Times New Roman" pitchFamily="18" charset="0"/>
              </a:rPr>
              <a:t>diseminada</a:t>
            </a:r>
            <a:r>
              <a:rPr lang="en-US" sz="1400" b="1" dirty="0">
                <a:latin typeface="Times New Roman" pitchFamily="18" charset="0"/>
                <a:cs typeface="Times New Roman" pitchFamily="18" charset="0"/>
              </a:rPr>
              <a:t>:</a:t>
            </a:r>
          </a:p>
          <a:p>
            <a:r>
              <a:rPr lang="en-US" sz="1400" b="1" dirty="0" err="1">
                <a:latin typeface="Times New Roman" pitchFamily="18" charset="0"/>
                <a:cs typeface="Times New Roman" pitchFamily="18" charset="0"/>
              </a:rPr>
              <a:t>púrpura</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fulminante</a:t>
            </a:r>
            <a:r>
              <a:rPr lang="en-US" sz="1400" b="1" dirty="0">
                <a:latin typeface="Times New Roman" pitchFamily="18" charset="0"/>
                <a:cs typeface="Times New Roman" pitchFamily="18" charset="0"/>
              </a:rPr>
              <a:t>. </a:t>
            </a:r>
            <a:r>
              <a:rPr lang="en-US" sz="1400" dirty="0" err="1">
                <a:latin typeface="Times New Roman" pitchFamily="18" charset="0"/>
                <a:cs typeface="Times New Roman" pitchFamily="18" charset="0"/>
              </a:rPr>
              <a:t>Infartos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geográficos</a:t>
            </a:r>
            <a:r>
              <a:rPr lang="en-US" sz="1400" dirty="0">
                <a:latin typeface="Times New Roman" pitchFamily="18" charset="0"/>
                <a:cs typeface="Times New Roman" pitchFamily="18" charset="0"/>
              </a:rPr>
              <a:t> de la </a:t>
            </a:r>
            <a:r>
              <a:rPr lang="en-US" sz="1400" dirty="0" err="1" smtClean="0">
                <a:latin typeface="Times New Roman" pitchFamily="18" charset="0"/>
                <a:cs typeface="Times New Roman" pitchFamily="18" charset="0"/>
              </a:rPr>
              <a:t>piel</a:t>
            </a:r>
            <a:r>
              <a:rPr lang="en-US" sz="1400" dirty="0" smtClean="0">
                <a:latin typeface="Times New Roman" pitchFamily="18" charset="0"/>
                <a:cs typeface="Times New Roman" pitchFamily="18" charset="0"/>
              </a:rPr>
              <a:t> </a:t>
            </a:r>
            <a:r>
              <a:rPr lang="es-ES" sz="1400" dirty="0" smtClean="0">
                <a:latin typeface="Times New Roman" pitchFamily="18" charset="0"/>
                <a:cs typeface="Times New Roman" pitchFamily="18" charset="0"/>
              </a:rPr>
              <a:t>en </a:t>
            </a:r>
            <a:r>
              <a:rPr lang="es-ES" sz="1400" dirty="0">
                <a:latin typeface="Times New Roman" pitchFamily="18" charset="0"/>
                <a:cs typeface="Times New Roman" pitchFamily="18" charset="0"/>
              </a:rPr>
              <a:t>tórax; las lesiones también aparecieron en manos, codos</a:t>
            </a:r>
            <a:r>
              <a:rPr lang="es-ES" sz="1400" dirty="0" smtClean="0">
                <a:latin typeface="Times New Roman" pitchFamily="18" charset="0"/>
                <a:cs typeface="Times New Roman" pitchFamily="18" charset="0"/>
              </a:rPr>
              <a:t>, muslos </a:t>
            </a:r>
            <a:r>
              <a:rPr lang="es-ES" sz="1400" dirty="0">
                <a:latin typeface="Times New Roman" pitchFamily="18" charset="0"/>
                <a:cs typeface="Times New Roman" pitchFamily="18" charset="0"/>
              </a:rPr>
              <a:t>y pies. </a:t>
            </a:r>
            <a:r>
              <a:rPr lang="es-ES" sz="1400" dirty="0" smtClean="0">
                <a:latin typeface="Times New Roman" pitchFamily="18" charset="0"/>
                <a:cs typeface="Times New Roman" pitchFamily="18" charset="0"/>
              </a:rPr>
              <a:t>Paciente diabético </a:t>
            </a:r>
            <a:r>
              <a:rPr lang="es-ES" sz="1400" dirty="0">
                <a:latin typeface="Times New Roman" pitchFamily="18" charset="0"/>
                <a:cs typeface="Times New Roman" pitchFamily="18" charset="0"/>
              </a:rPr>
              <a:t>con </a:t>
            </a:r>
            <a:r>
              <a:rPr lang="es-ES" sz="1400" dirty="0" smtClean="0">
                <a:latin typeface="Times New Roman" pitchFamily="18" charset="0"/>
                <a:cs typeface="Times New Roman" pitchFamily="18" charset="0"/>
              </a:rPr>
              <a:t>septicemia </a:t>
            </a:r>
            <a:r>
              <a:rPr lang="en-US" sz="1400" dirty="0" err="1" smtClean="0">
                <a:latin typeface="Times New Roman" pitchFamily="18" charset="0"/>
                <a:cs typeface="Times New Roman" pitchFamily="18" charset="0"/>
              </a:rPr>
              <a:t>por</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Staphylococcus </a:t>
            </a:r>
            <a:r>
              <a:rPr lang="en-US" sz="1400" i="1" dirty="0" err="1">
                <a:latin typeface="Times New Roman" pitchFamily="18" charset="0"/>
                <a:cs typeface="Times New Roman" pitchFamily="18" charset="0"/>
              </a:rPr>
              <a:t>aureus</a:t>
            </a:r>
            <a:r>
              <a:rPr lang="en-US" sz="1400"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3" name="2 Rectángulo"/>
          <p:cNvSpPr/>
          <p:nvPr/>
        </p:nvSpPr>
        <p:spPr>
          <a:xfrm>
            <a:off x="322355" y="1241415"/>
            <a:ext cx="5038725" cy="2554545"/>
          </a:xfrm>
          <a:prstGeom prst="rect">
            <a:avLst/>
          </a:prstGeom>
          <a:ln w="19050">
            <a:solidFill>
              <a:srgbClr val="FF0000"/>
            </a:solidFill>
          </a:ln>
        </p:spPr>
        <p:txBody>
          <a:bodyPr>
            <a:spAutoFit/>
          </a:bodyPr>
          <a:lstStyle/>
          <a:p>
            <a:pPr algn="just">
              <a:spcAft>
                <a:spcPts val="0"/>
              </a:spcAft>
            </a:pPr>
            <a:r>
              <a:rPr lang="es-ES" sz="2000" dirty="0" smtClean="0">
                <a:solidFill>
                  <a:srgbClr val="000000"/>
                </a:solidFill>
                <a:latin typeface="Times New Roman" pitchFamily="18" charset="0"/>
                <a:ea typeface="Times New Roman"/>
                <a:cs typeface="Times New Roman" pitchFamily="18" charset="0"/>
              </a:rPr>
              <a:t>Los </a:t>
            </a:r>
            <a:r>
              <a:rPr lang="es-ES" sz="2000" dirty="0">
                <a:solidFill>
                  <a:srgbClr val="000000"/>
                </a:solidFill>
                <a:latin typeface="Times New Roman" pitchFamily="18" charset="0"/>
                <a:ea typeface="Times New Roman"/>
                <a:cs typeface="Times New Roman" pitchFamily="18" charset="0"/>
              </a:rPr>
              <a:t>mecanismos inhibitorios de la coagulación están alterados y por ello acontece la coagulación </a:t>
            </a:r>
            <a:r>
              <a:rPr lang="es-ES" sz="2000" dirty="0" err="1">
                <a:solidFill>
                  <a:srgbClr val="000000"/>
                </a:solidFill>
                <a:latin typeface="Times New Roman" pitchFamily="18" charset="0"/>
                <a:ea typeface="Times New Roman"/>
                <a:cs typeface="Times New Roman" pitchFamily="18" charset="0"/>
              </a:rPr>
              <a:t>intravascular</a:t>
            </a:r>
            <a:r>
              <a:rPr lang="es-ES" sz="2000" dirty="0">
                <a:solidFill>
                  <a:srgbClr val="000000"/>
                </a:solidFill>
                <a:latin typeface="Times New Roman" pitchFamily="18" charset="0"/>
                <a:ea typeface="Times New Roman"/>
                <a:cs typeface="Times New Roman" pitchFamily="18" charset="0"/>
              </a:rPr>
              <a:t>, seguida de un consumo de plaquetas y factores de la coagulación plasmáticos. El paciente desarrolla en forma súbita equimosis extensas, ampollas hemorrágicas, necrosis, cianosis </a:t>
            </a:r>
            <a:r>
              <a:rPr lang="es-ES" sz="2000" dirty="0" err="1">
                <a:solidFill>
                  <a:srgbClr val="000000"/>
                </a:solidFill>
                <a:latin typeface="Times New Roman" pitchFamily="18" charset="0"/>
                <a:ea typeface="Times New Roman"/>
                <a:cs typeface="Times New Roman" pitchFamily="18" charset="0"/>
              </a:rPr>
              <a:t>acral</a:t>
            </a:r>
            <a:r>
              <a:rPr lang="es-ES" sz="2000" dirty="0">
                <a:solidFill>
                  <a:srgbClr val="000000"/>
                </a:solidFill>
                <a:latin typeface="Times New Roman" pitchFamily="18" charset="0"/>
                <a:ea typeface="Times New Roman"/>
                <a:cs typeface="Times New Roman" pitchFamily="18" charset="0"/>
              </a:rPr>
              <a:t> y gangrena local periférica</a:t>
            </a:r>
            <a:r>
              <a:rPr lang="es-ES" sz="2000" dirty="0" smtClean="0">
                <a:solidFill>
                  <a:srgbClr val="000000"/>
                </a:solidFill>
                <a:latin typeface="Times New Roman" pitchFamily="18" charset="0"/>
                <a:ea typeface="Times New Roman"/>
                <a:cs typeface="Times New Roman" pitchFamily="18" charset="0"/>
              </a:rPr>
              <a:t>.</a:t>
            </a:r>
            <a:endParaRPr lang="es-AR" sz="2000" dirty="0">
              <a:latin typeface="Times New Roman" pitchFamily="18" charset="0"/>
              <a:ea typeface="Times New Roman"/>
              <a:cs typeface="Times New Roman" pitchFamily="18" charset="0"/>
            </a:endParaRPr>
          </a:p>
        </p:txBody>
      </p:sp>
      <p:sp>
        <p:nvSpPr>
          <p:cNvPr id="4" name="3 Rectángulo"/>
          <p:cNvSpPr/>
          <p:nvPr/>
        </p:nvSpPr>
        <p:spPr>
          <a:xfrm>
            <a:off x="392525" y="4965378"/>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1929045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3" name="Rectangle 2"/>
          <p:cNvSpPr/>
          <p:nvPr/>
        </p:nvSpPr>
        <p:spPr>
          <a:xfrm>
            <a:off x="5173767" y="730155"/>
            <a:ext cx="2298382" cy="369332"/>
          </a:xfrm>
          <a:prstGeom prst="rect">
            <a:avLst/>
          </a:prstGeom>
        </p:spPr>
        <p:txBody>
          <a:bodyPr wrap="square">
            <a:spAutoFit/>
          </a:bodyPr>
          <a:lstStyle/>
          <a:p>
            <a:r>
              <a:rPr lang="en-US" b="1" dirty="0" err="1">
                <a:solidFill>
                  <a:srgbClr val="FFC000"/>
                </a:solidFill>
                <a:latin typeface="HelveticaNeueLTStd-MdCn"/>
              </a:rPr>
              <a:t>Crioglobulinemia</a:t>
            </a:r>
            <a:endParaRPr lang="en-US" b="1" dirty="0">
              <a:solidFill>
                <a:srgbClr val="FFC000"/>
              </a:solidFill>
            </a:endParaRPr>
          </a:p>
        </p:txBody>
      </p:sp>
      <p:sp>
        <p:nvSpPr>
          <p:cNvPr id="7" name="6 Rectángulo"/>
          <p:cNvSpPr/>
          <p:nvPr/>
        </p:nvSpPr>
        <p:spPr>
          <a:xfrm>
            <a:off x="476571" y="1281651"/>
            <a:ext cx="8377517" cy="3416320"/>
          </a:xfrm>
          <a:prstGeom prst="rect">
            <a:avLst/>
          </a:prstGeom>
        </p:spPr>
        <p:txBody>
          <a:bodyPr wrap="square">
            <a:spAutoFit/>
          </a:bodyPr>
          <a:lstStyle/>
          <a:p>
            <a:pPr algn="just"/>
            <a:r>
              <a:rPr lang="es-ES" b="1" dirty="0">
                <a:solidFill>
                  <a:srgbClr val="FFC000"/>
                </a:solidFill>
                <a:latin typeface="Times New Roman" pitchFamily="18" charset="0"/>
                <a:ea typeface="Times New Roman"/>
                <a:cs typeface="Times New Roman" pitchFamily="18" charset="0"/>
              </a:rPr>
              <a:t>Púrpura </a:t>
            </a:r>
            <a:r>
              <a:rPr lang="es-ES" b="1" dirty="0" err="1">
                <a:solidFill>
                  <a:srgbClr val="FFC000"/>
                </a:solidFill>
                <a:latin typeface="Times New Roman" pitchFamily="18" charset="0"/>
                <a:ea typeface="Times New Roman"/>
                <a:cs typeface="Times New Roman" pitchFamily="18" charset="0"/>
              </a:rPr>
              <a:t>disproteinémica</a:t>
            </a:r>
            <a:r>
              <a:rPr lang="es-ES" dirty="0">
                <a:solidFill>
                  <a:srgbClr val="FFC000"/>
                </a:solidFill>
                <a:latin typeface="Times New Roman" pitchFamily="18" charset="0"/>
                <a:ea typeface="Times New Roman"/>
                <a:cs typeface="Times New Roman" pitchFamily="18" charset="0"/>
              </a:rPr>
              <a:t> </a:t>
            </a:r>
            <a:endParaRPr lang="es-AR" sz="2800" dirty="0">
              <a:solidFill>
                <a:srgbClr val="FFC000"/>
              </a:solidFill>
              <a:latin typeface="Times New Roman" pitchFamily="18" charset="0"/>
              <a:ea typeface="Times New Roman"/>
              <a:cs typeface="Times New Roman" pitchFamily="18" charset="0"/>
            </a:endParaRPr>
          </a:p>
          <a:p>
            <a:pPr algn="just"/>
            <a:r>
              <a:rPr lang="es-ES" dirty="0">
                <a:solidFill>
                  <a:srgbClr val="000000"/>
                </a:solidFill>
                <a:latin typeface="Times New Roman" pitchFamily="18" charset="0"/>
                <a:ea typeface="Times New Roman"/>
                <a:cs typeface="Times New Roman" pitchFamily="18" charset="0"/>
              </a:rPr>
              <a:t>Pueden observarse lesiones dermatológicas en las </a:t>
            </a:r>
            <a:r>
              <a:rPr lang="es-ES" dirty="0" err="1">
                <a:solidFill>
                  <a:srgbClr val="000000"/>
                </a:solidFill>
                <a:latin typeface="Times New Roman" pitchFamily="18" charset="0"/>
                <a:ea typeface="Times New Roman"/>
                <a:cs typeface="Times New Roman" pitchFamily="18" charset="0"/>
              </a:rPr>
              <a:t>crioglobulinemias</a:t>
            </a:r>
            <a:r>
              <a:rPr lang="es-ES" dirty="0">
                <a:solidFill>
                  <a:srgbClr val="000000"/>
                </a:solidFill>
                <a:latin typeface="Times New Roman" pitchFamily="18" charset="0"/>
                <a:ea typeface="Times New Roman"/>
                <a:cs typeface="Times New Roman" pitchFamily="18" charset="0"/>
              </a:rPr>
              <a:t>; éstas aparecen por lo general después de la exposición al frío. </a:t>
            </a:r>
            <a:endParaRPr lang="es-ES" dirty="0" smtClean="0">
              <a:solidFill>
                <a:srgbClr val="000000"/>
              </a:solidFill>
              <a:latin typeface="Times New Roman" pitchFamily="18" charset="0"/>
              <a:ea typeface="Times New Roman"/>
              <a:cs typeface="Times New Roman" pitchFamily="18" charset="0"/>
            </a:endParaRPr>
          </a:p>
          <a:p>
            <a:pPr algn="just"/>
            <a:r>
              <a:rPr lang="es-ES" dirty="0" smtClean="0">
                <a:solidFill>
                  <a:srgbClr val="000000"/>
                </a:solidFill>
                <a:latin typeface="Times New Roman" pitchFamily="18" charset="0"/>
                <a:ea typeface="Times New Roman"/>
                <a:cs typeface="Times New Roman" pitchFamily="18" charset="0"/>
              </a:rPr>
              <a:t>Las </a:t>
            </a:r>
            <a:r>
              <a:rPr lang="es-ES" dirty="0">
                <a:solidFill>
                  <a:srgbClr val="000000"/>
                </a:solidFill>
                <a:latin typeface="Times New Roman" pitchFamily="18" charset="0"/>
                <a:ea typeface="Times New Roman"/>
                <a:cs typeface="Times New Roman" pitchFamily="18" charset="0"/>
              </a:rPr>
              <a:t>lesiones cutáneas pueden incluir petequias, equimosis, úlceras, gangrenas y lesiones petequiales en grupo. </a:t>
            </a:r>
            <a:endParaRPr lang="es-ES" dirty="0" smtClean="0">
              <a:solidFill>
                <a:srgbClr val="000000"/>
              </a:solidFill>
              <a:latin typeface="Times New Roman" pitchFamily="18" charset="0"/>
              <a:ea typeface="Times New Roman"/>
              <a:cs typeface="Times New Roman" pitchFamily="18" charset="0"/>
            </a:endParaRPr>
          </a:p>
          <a:p>
            <a:pPr algn="just"/>
            <a:r>
              <a:rPr lang="es-ES" dirty="0" smtClean="0">
                <a:solidFill>
                  <a:srgbClr val="000000"/>
                </a:solidFill>
                <a:latin typeface="Times New Roman" pitchFamily="18" charset="0"/>
                <a:ea typeface="Times New Roman"/>
                <a:cs typeface="Times New Roman" pitchFamily="18" charset="0"/>
              </a:rPr>
              <a:t>Otras </a:t>
            </a:r>
            <a:r>
              <a:rPr lang="es-ES" dirty="0">
                <a:solidFill>
                  <a:srgbClr val="000000"/>
                </a:solidFill>
                <a:latin typeface="Times New Roman" pitchFamily="18" charset="0"/>
                <a:ea typeface="Times New Roman"/>
                <a:cs typeface="Times New Roman" pitchFamily="18" charset="0"/>
              </a:rPr>
              <a:t>manifestaciones observadas en piel son fenómeno de </a:t>
            </a:r>
            <a:r>
              <a:rPr lang="es-ES" dirty="0" err="1">
                <a:solidFill>
                  <a:srgbClr val="000000"/>
                </a:solidFill>
                <a:latin typeface="Times New Roman" pitchFamily="18" charset="0"/>
                <a:ea typeface="Times New Roman"/>
                <a:cs typeface="Times New Roman" pitchFamily="18" charset="0"/>
              </a:rPr>
              <a:t>Raynaud</a:t>
            </a:r>
            <a:r>
              <a:rPr lang="es-ES" dirty="0">
                <a:solidFill>
                  <a:srgbClr val="000000"/>
                </a:solidFill>
                <a:latin typeface="Times New Roman" pitchFamily="18" charset="0"/>
                <a:ea typeface="Times New Roman"/>
                <a:cs typeface="Times New Roman" pitchFamily="18" charset="0"/>
              </a:rPr>
              <a:t>, vasculitis </a:t>
            </a:r>
            <a:r>
              <a:rPr lang="es-ES" dirty="0" err="1">
                <a:solidFill>
                  <a:srgbClr val="000000"/>
                </a:solidFill>
                <a:latin typeface="Times New Roman" pitchFamily="18" charset="0"/>
                <a:ea typeface="Times New Roman"/>
                <a:cs typeface="Times New Roman" pitchFamily="18" charset="0"/>
              </a:rPr>
              <a:t>leucocitoclástica</a:t>
            </a:r>
            <a:r>
              <a:rPr lang="es-ES" dirty="0">
                <a:solidFill>
                  <a:srgbClr val="000000"/>
                </a:solidFill>
                <a:latin typeface="Times New Roman" pitchFamily="18" charset="0"/>
                <a:ea typeface="Times New Roman"/>
                <a:cs typeface="Times New Roman" pitchFamily="18" charset="0"/>
              </a:rPr>
              <a:t>, acrocianosis, urticaria por frío y </a:t>
            </a:r>
            <a:r>
              <a:rPr lang="es-ES" dirty="0" err="1">
                <a:solidFill>
                  <a:srgbClr val="000000"/>
                </a:solidFill>
                <a:latin typeface="Times New Roman" pitchFamily="18" charset="0"/>
                <a:ea typeface="Times New Roman"/>
                <a:cs typeface="Times New Roman" pitchFamily="18" charset="0"/>
              </a:rPr>
              <a:t>livedo</a:t>
            </a:r>
            <a:r>
              <a:rPr lang="es-ES" dirty="0">
                <a:solidFill>
                  <a:srgbClr val="000000"/>
                </a:solidFill>
                <a:latin typeface="Times New Roman" pitchFamily="18" charset="0"/>
                <a:ea typeface="Times New Roman"/>
                <a:cs typeface="Times New Roman" pitchFamily="18" charset="0"/>
              </a:rPr>
              <a:t> reticular. </a:t>
            </a:r>
            <a:endParaRPr lang="es-ES" dirty="0" smtClean="0">
              <a:solidFill>
                <a:srgbClr val="000000"/>
              </a:solidFill>
              <a:latin typeface="Times New Roman" pitchFamily="18" charset="0"/>
              <a:ea typeface="Times New Roman"/>
              <a:cs typeface="Times New Roman" pitchFamily="18" charset="0"/>
            </a:endParaRPr>
          </a:p>
          <a:p>
            <a:pPr algn="just"/>
            <a:r>
              <a:rPr lang="es-ES" dirty="0" smtClean="0">
                <a:solidFill>
                  <a:srgbClr val="000000"/>
                </a:solidFill>
                <a:latin typeface="Times New Roman" pitchFamily="18" charset="0"/>
                <a:ea typeface="Times New Roman"/>
                <a:cs typeface="Times New Roman" pitchFamily="18" charset="0"/>
              </a:rPr>
              <a:t>También </a:t>
            </a:r>
            <a:r>
              <a:rPr lang="es-ES" dirty="0">
                <a:solidFill>
                  <a:srgbClr val="000000"/>
                </a:solidFill>
                <a:latin typeface="Times New Roman" pitchFamily="18" charset="0"/>
                <a:ea typeface="Times New Roman"/>
                <a:cs typeface="Times New Roman" pitchFamily="18" charset="0"/>
              </a:rPr>
              <a:t>se ha visto, este trastorno (púrpura </a:t>
            </a:r>
            <a:r>
              <a:rPr lang="es-ES" dirty="0" err="1">
                <a:solidFill>
                  <a:srgbClr val="000000"/>
                </a:solidFill>
                <a:latin typeface="Times New Roman" pitchFamily="18" charset="0"/>
                <a:ea typeface="Times New Roman"/>
                <a:cs typeface="Times New Roman" pitchFamily="18" charset="0"/>
              </a:rPr>
              <a:t>disproteinémica</a:t>
            </a:r>
            <a:r>
              <a:rPr lang="es-ES" dirty="0">
                <a:solidFill>
                  <a:srgbClr val="000000"/>
                </a:solidFill>
                <a:latin typeface="Times New Roman" pitchFamily="18" charset="0"/>
                <a:ea typeface="Times New Roman"/>
                <a:cs typeface="Times New Roman" pitchFamily="18" charset="0"/>
              </a:rPr>
              <a:t>) en la </a:t>
            </a:r>
            <a:r>
              <a:rPr lang="es-ES" dirty="0" err="1">
                <a:solidFill>
                  <a:srgbClr val="000000"/>
                </a:solidFill>
                <a:latin typeface="Times New Roman" pitchFamily="18" charset="0"/>
                <a:ea typeface="Times New Roman"/>
                <a:cs typeface="Times New Roman" pitchFamily="18" charset="0"/>
              </a:rPr>
              <a:t>hiperglobulinemia</a:t>
            </a:r>
            <a:r>
              <a:rPr lang="es-ES" dirty="0">
                <a:solidFill>
                  <a:srgbClr val="000000"/>
                </a:solidFill>
                <a:latin typeface="Times New Roman" pitchFamily="18" charset="0"/>
                <a:ea typeface="Times New Roman"/>
                <a:cs typeface="Times New Roman" pitchFamily="18" charset="0"/>
              </a:rPr>
              <a:t> de cualquier causa (enfermedad de </a:t>
            </a:r>
            <a:r>
              <a:rPr lang="es-ES" dirty="0" err="1">
                <a:solidFill>
                  <a:srgbClr val="000000"/>
                </a:solidFill>
                <a:latin typeface="Times New Roman" pitchFamily="18" charset="0"/>
                <a:ea typeface="Times New Roman"/>
                <a:cs typeface="Times New Roman" pitchFamily="18" charset="0"/>
              </a:rPr>
              <a:t>Waldenström</a:t>
            </a:r>
            <a:r>
              <a:rPr lang="es-ES" dirty="0">
                <a:solidFill>
                  <a:srgbClr val="000000"/>
                </a:solidFill>
                <a:latin typeface="Times New Roman" pitchFamily="18" charset="0"/>
                <a:ea typeface="Times New Roman"/>
                <a:cs typeface="Times New Roman" pitchFamily="18" charset="0"/>
              </a:rPr>
              <a:t>, </a:t>
            </a:r>
            <a:r>
              <a:rPr lang="es-ES" dirty="0" err="1">
                <a:solidFill>
                  <a:srgbClr val="000000"/>
                </a:solidFill>
                <a:latin typeface="Times New Roman" pitchFamily="18" charset="0"/>
                <a:ea typeface="Times New Roman"/>
                <a:cs typeface="Times New Roman" pitchFamily="18" charset="0"/>
              </a:rPr>
              <a:t>sarcoidosis</a:t>
            </a:r>
            <a:r>
              <a:rPr lang="es-ES" dirty="0">
                <a:solidFill>
                  <a:srgbClr val="000000"/>
                </a:solidFill>
                <a:latin typeface="Times New Roman" pitchFamily="18" charset="0"/>
                <a:ea typeface="Times New Roman"/>
                <a:cs typeface="Times New Roman" pitchFamily="18" charset="0"/>
              </a:rPr>
              <a:t>, lupus eritematoso, enfermedad de </a:t>
            </a:r>
            <a:r>
              <a:rPr lang="es-ES" dirty="0" err="1">
                <a:solidFill>
                  <a:srgbClr val="000000"/>
                </a:solidFill>
                <a:latin typeface="Times New Roman" pitchFamily="18" charset="0"/>
                <a:ea typeface="Times New Roman"/>
                <a:cs typeface="Times New Roman" pitchFamily="18" charset="0"/>
              </a:rPr>
              <a:t>Sjögren</a:t>
            </a:r>
            <a:r>
              <a:rPr lang="es-ES" dirty="0">
                <a:solidFill>
                  <a:srgbClr val="000000"/>
                </a:solidFill>
                <a:latin typeface="Times New Roman" pitchFamily="18" charset="0"/>
                <a:ea typeface="Times New Roman"/>
                <a:cs typeface="Times New Roman" pitchFamily="18" charset="0"/>
              </a:rPr>
              <a:t>, mieloma, etc</a:t>
            </a:r>
            <a:r>
              <a:rPr lang="es-ES" dirty="0" smtClean="0">
                <a:solidFill>
                  <a:srgbClr val="000000"/>
                </a:solidFill>
                <a:latin typeface="Times New Roman" pitchFamily="18" charset="0"/>
                <a:ea typeface="Times New Roman"/>
                <a:cs typeface="Times New Roman" pitchFamily="18" charset="0"/>
              </a:rPr>
              <a:t>.).</a:t>
            </a:r>
          </a:p>
          <a:p>
            <a:pPr algn="just"/>
            <a:r>
              <a:rPr lang="en-US" dirty="0" err="1" smtClean="0">
                <a:latin typeface="Times New Roman" pitchFamily="18" charset="0"/>
                <a:cs typeface="Times New Roman" pitchFamily="18" charset="0"/>
              </a:rPr>
              <a:t>Presenta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manifestaciones</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neurológicas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hepatoesplenomegalia</a:t>
            </a:r>
            <a:r>
              <a:rPr lang="en-US" dirty="0">
                <a:latin typeface="Times New Roman" pitchFamily="18" charset="0"/>
                <a:cs typeface="Times New Roman" pitchFamily="18" charset="0"/>
              </a:rPr>
              <a:t> y </a:t>
            </a:r>
            <a:r>
              <a:rPr lang="en-US" dirty="0" err="1">
                <a:latin typeface="Times New Roman" pitchFamily="18" charset="0"/>
                <a:cs typeface="Times New Roman" pitchFamily="18" charset="0"/>
              </a:rPr>
              <a:t>glomerulonefritis</a:t>
            </a:r>
            <a:r>
              <a:rPr lang="en-US" dirty="0">
                <a:latin typeface="Times New Roman" pitchFamily="18" charset="0"/>
                <a:cs typeface="Times New Roman" pitchFamily="18" charset="0"/>
              </a:rPr>
              <a:t>.</a:t>
            </a:r>
          </a:p>
          <a:p>
            <a:pPr algn="just"/>
            <a:r>
              <a:rPr lang="es-ES" dirty="0" smtClean="0">
                <a:solidFill>
                  <a:srgbClr val="000000"/>
                </a:solidFill>
                <a:latin typeface="Times New Roman" pitchFamily="18" charset="0"/>
                <a:ea typeface="Times New Roman"/>
                <a:cs typeface="Times New Roman" pitchFamily="18" charset="0"/>
              </a:rPr>
              <a:t> </a:t>
            </a:r>
            <a:endParaRPr lang="es-AR" sz="2800" dirty="0">
              <a:effectLst/>
              <a:latin typeface="Times New Roman" pitchFamily="18" charset="0"/>
              <a:ea typeface="Times New Roman"/>
              <a:cs typeface="Times New Roman" pitchFamily="18" charset="0"/>
            </a:endParaRPr>
          </a:p>
        </p:txBody>
      </p:sp>
      <p:sp>
        <p:nvSpPr>
          <p:cNvPr id="8" name="7 Rectángulo"/>
          <p:cNvSpPr/>
          <p:nvPr/>
        </p:nvSpPr>
        <p:spPr>
          <a:xfrm>
            <a:off x="574060" y="4838741"/>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2796930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mtClean="0">
                <a:cs typeface="Tahoma" pitchFamily="2"/>
              </a:rPr>
              <a:t>PÚRPURAS</a:t>
            </a:r>
            <a:endParaRPr lang="en-US" dirty="0">
              <a:cs typeface="Tahoma" pitchFamily="2"/>
            </a:endParaRPr>
          </a:p>
        </p:txBody>
      </p:sp>
      <p:sp>
        <p:nvSpPr>
          <p:cNvPr id="3" name="Rectangle 2"/>
          <p:cNvSpPr/>
          <p:nvPr/>
        </p:nvSpPr>
        <p:spPr>
          <a:xfrm>
            <a:off x="5173767" y="730155"/>
            <a:ext cx="2298382" cy="369332"/>
          </a:xfrm>
          <a:prstGeom prst="rect">
            <a:avLst/>
          </a:prstGeom>
        </p:spPr>
        <p:txBody>
          <a:bodyPr wrap="square">
            <a:spAutoFit/>
          </a:bodyPr>
          <a:lstStyle/>
          <a:p>
            <a:r>
              <a:rPr lang="en-US" b="1" dirty="0" err="1">
                <a:solidFill>
                  <a:srgbClr val="FFC000"/>
                </a:solidFill>
                <a:latin typeface="Times New Roman" pitchFamily="18" charset="0"/>
                <a:cs typeface="Times New Roman" pitchFamily="18" charset="0"/>
              </a:rPr>
              <a:t>Crioglobulinemia</a:t>
            </a:r>
            <a:endParaRPr lang="en-US" b="1" dirty="0">
              <a:solidFill>
                <a:srgbClr val="FFC000"/>
              </a:solidFill>
              <a:latin typeface="Times New Roman" pitchFamily="18" charset="0"/>
              <a:cs typeface="Times New Roman" pitchFamily="18" charset="0"/>
            </a:endParaRPr>
          </a:p>
        </p:txBody>
      </p:sp>
      <p:sp>
        <p:nvSpPr>
          <p:cNvPr id="4" name="Rectangle 3"/>
          <p:cNvSpPr/>
          <p:nvPr/>
        </p:nvSpPr>
        <p:spPr>
          <a:xfrm>
            <a:off x="191069" y="1569151"/>
            <a:ext cx="9130351" cy="2677656"/>
          </a:xfrm>
          <a:prstGeom prst="rect">
            <a:avLst/>
          </a:prstGeom>
        </p:spPr>
        <p:txBody>
          <a:bodyPr wrap="square">
            <a:spAutoFit/>
          </a:bodyPr>
          <a:lstStyle/>
          <a:p>
            <a:pPr algn="just"/>
            <a:r>
              <a:rPr lang="es-ES" sz="2400" dirty="0">
                <a:latin typeface="Times New Roman" pitchFamily="18" charset="0"/>
                <a:cs typeface="Times New Roman" pitchFamily="18" charset="0"/>
              </a:rPr>
              <a:t>La </a:t>
            </a:r>
            <a:r>
              <a:rPr lang="es-ES" sz="2400" dirty="0" err="1">
                <a:latin typeface="Times New Roman" pitchFamily="18" charset="0"/>
                <a:cs typeface="Times New Roman" pitchFamily="18" charset="0"/>
              </a:rPr>
              <a:t>crioglobulinemia</a:t>
            </a:r>
            <a:r>
              <a:rPr lang="es-ES" sz="2400" dirty="0">
                <a:latin typeface="Times New Roman" pitchFamily="18" charset="0"/>
                <a:cs typeface="Times New Roman" pitchFamily="18" charset="0"/>
              </a:rPr>
              <a:t> (CG) es la presencia de </a:t>
            </a:r>
            <a:r>
              <a:rPr lang="es-ES" sz="2400" dirty="0" smtClean="0">
                <a:latin typeface="Times New Roman" pitchFamily="18" charset="0"/>
                <a:cs typeface="Times New Roman" pitchFamily="18" charset="0"/>
              </a:rPr>
              <a:t>inmunoglobulina en </a:t>
            </a:r>
            <a:r>
              <a:rPr lang="es-ES" sz="2400" dirty="0">
                <a:latin typeface="Times New Roman" pitchFamily="18" charset="0"/>
                <a:cs typeface="Times New Roman" pitchFamily="18" charset="0"/>
              </a:rPr>
              <a:t>suero (se precipita a una temperatura baja </a:t>
            </a:r>
            <a:r>
              <a:rPr lang="es-ES" sz="2400" dirty="0" smtClean="0">
                <a:latin typeface="Times New Roman" pitchFamily="18" charset="0"/>
                <a:cs typeface="Times New Roman" pitchFamily="18" charset="0"/>
              </a:rPr>
              <a:t>y se </a:t>
            </a:r>
            <a:r>
              <a:rPr lang="es-ES" sz="2400" dirty="0">
                <a:latin typeface="Times New Roman" pitchFamily="18" charset="0"/>
                <a:cs typeface="Times New Roman" pitchFamily="18" charset="0"/>
              </a:rPr>
              <a:t>vuelve a disolver a 37°C) que forma complejos </a:t>
            </a:r>
            <a:r>
              <a:rPr lang="es-ES" sz="2400" dirty="0" smtClean="0">
                <a:latin typeface="Times New Roman" pitchFamily="18" charset="0"/>
                <a:cs typeface="Times New Roman" pitchFamily="18" charset="0"/>
              </a:rPr>
              <a:t>con </a:t>
            </a:r>
            <a:r>
              <a:rPr lang="en-US" sz="2400" dirty="0" err="1" smtClean="0">
                <a:latin typeface="Times New Roman" pitchFamily="18" charset="0"/>
                <a:cs typeface="Times New Roman" pitchFamily="18" charset="0"/>
              </a:rPr>
              <a:t>otras</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inmunoglobulinas</a:t>
            </a:r>
            <a:r>
              <a:rPr lang="en-US" sz="2400" dirty="0">
                <a:latin typeface="Times New Roman" pitchFamily="18" charset="0"/>
                <a:cs typeface="Times New Roman" pitchFamily="18" charset="0"/>
              </a:rPr>
              <a:t> o </a:t>
            </a:r>
            <a:r>
              <a:rPr lang="en-US" sz="2400" dirty="0" err="1">
                <a:latin typeface="Times New Roman" pitchFamily="18" charset="0"/>
                <a:cs typeface="Times New Roman" pitchFamily="18" charset="0"/>
              </a:rPr>
              <a:t>proteínas</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s-ES" sz="2400" dirty="0">
                <a:latin typeface="Times New Roman" pitchFamily="18" charset="0"/>
                <a:cs typeface="Times New Roman" pitchFamily="18" charset="0"/>
              </a:rPr>
              <a:t>La precipitación de </a:t>
            </a:r>
            <a:r>
              <a:rPr lang="es-ES" sz="2400" dirty="0" err="1">
                <a:latin typeface="Times New Roman" pitchFamily="18" charset="0"/>
                <a:cs typeface="Times New Roman" pitchFamily="18" charset="0"/>
              </a:rPr>
              <a:t>crioglobulinas</a:t>
            </a:r>
            <a:r>
              <a:rPr lang="es-ES" sz="2400" dirty="0">
                <a:latin typeface="Times New Roman" pitchFamily="18" charset="0"/>
                <a:cs typeface="Times New Roman" pitchFamily="18" charset="0"/>
              </a:rPr>
              <a:t> (cuando están presentes en grandes cantidades) produce obstrucción de los vasos y también se acompaña de </a:t>
            </a:r>
            <a:r>
              <a:rPr lang="es-ES" sz="2400" dirty="0" err="1">
                <a:latin typeface="Times New Roman" pitchFamily="18" charset="0"/>
                <a:cs typeface="Times New Roman" pitchFamily="18" charset="0"/>
              </a:rPr>
              <a:t>hiperviscosidad</a:t>
            </a:r>
            <a:r>
              <a:rPr lang="es-ES"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7" name="6 Rectángulo"/>
          <p:cNvSpPr/>
          <p:nvPr/>
        </p:nvSpPr>
        <p:spPr>
          <a:xfrm>
            <a:off x="332013" y="4865635"/>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1096840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mtClean="0">
                <a:cs typeface="Tahoma" pitchFamily="2"/>
              </a:rPr>
              <a:t>PÚRPURAS</a:t>
            </a:r>
            <a:endParaRPr lang="en-US" dirty="0">
              <a:cs typeface="Tahoma" pitchFamily="2"/>
            </a:endParaRPr>
          </a:p>
        </p:txBody>
      </p:sp>
      <p:sp>
        <p:nvSpPr>
          <p:cNvPr id="3" name="Rectangle 2"/>
          <p:cNvSpPr/>
          <p:nvPr/>
        </p:nvSpPr>
        <p:spPr>
          <a:xfrm>
            <a:off x="5173767" y="854110"/>
            <a:ext cx="1915909" cy="369332"/>
          </a:xfrm>
          <a:prstGeom prst="rect">
            <a:avLst/>
          </a:prstGeom>
        </p:spPr>
        <p:txBody>
          <a:bodyPr wrap="none">
            <a:spAutoFit/>
          </a:bodyPr>
          <a:lstStyle/>
          <a:p>
            <a:r>
              <a:rPr lang="en-US" b="1" dirty="0" err="1">
                <a:solidFill>
                  <a:srgbClr val="FFC000"/>
                </a:solidFill>
                <a:latin typeface="Times New Roman" pitchFamily="18" charset="0"/>
                <a:cs typeface="Times New Roman" pitchFamily="18" charset="0"/>
              </a:rPr>
              <a:t>Crioglobulinemia</a:t>
            </a:r>
            <a:endParaRPr lang="en-US" b="1" dirty="0">
              <a:solidFill>
                <a:srgbClr val="FFC000"/>
              </a:solidFill>
              <a:latin typeface="Times New Roman" pitchFamily="18" charset="0"/>
              <a:cs typeface="Times New Roman" pitchFamily="18" charset="0"/>
            </a:endParaRPr>
          </a:p>
        </p:txBody>
      </p:sp>
      <p:sp>
        <p:nvSpPr>
          <p:cNvPr id="7" name="Rectangle 6"/>
          <p:cNvSpPr/>
          <p:nvPr/>
        </p:nvSpPr>
        <p:spPr>
          <a:xfrm>
            <a:off x="251331" y="1511996"/>
            <a:ext cx="9554585" cy="2554545"/>
          </a:xfrm>
          <a:prstGeom prst="rect">
            <a:avLst/>
          </a:prstGeom>
        </p:spPr>
        <p:txBody>
          <a:bodyPr wrap="square">
            <a:spAutoFit/>
          </a:bodyPr>
          <a:lstStyle/>
          <a:p>
            <a:pPr algn="just"/>
            <a:r>
              <a:rPr lang="es-ES" dirty="0">
                <a:latin typeface="StempelSchneidlerStd-Roman"/>
              </a:rPr>
              <a:t>• </a:t>
            </a:r>
            <a:r>
              <a:rPr lang="es-ES" sz="2000" dirty="0">
                <a:latin typeface="Times New Roman" pitchFamily="18" charset="0"/>
                <a:cs typeface="Times New Roman" pitchFamily="18" charset="0"/>
              </a:rPr>
              <a:t>El diagnóstico se confirma al determinar las </a:t>
            </a:r>
            <a:r>
              <a:rPr lang="es-ES" sz="2000" dirty="0" err="1" smtClean="0">
                <a:latin typeface="Times New Roman" pitchFamily="18" charset="0"/>
                <a:cs typeface="Times New Roman" pitchFamily="18" charset="0"/>
              </a:rPr>
              <a:t>crioglobulinas</a:t>
            </a:r>
            <a:r>
              <a:rPr lang="es-ES" sz="2000" dirty="0" smtClean="0">
                <a:latin typeface="Times New Roman" pitchFamily="18" charset="0"/>
                <a:cs typeface="Times New Roman" pitchFamily="18" charset="0"/>
              </a:rPr>
              <a:t>. S</a:t>
            </a:r>
            <a:r>
              <a:rPr lang="en-US" sz="2000" dirty="0" smtClean="0">
                <a:latin typeface="Times New Roman" pitchFamily="18" charset="0"/>
                <a:cs typeface="Times New Roman" pitchFamily="18" charset="0"/>
              </a:rPr>
              <a:t>e </a:t>
            </a:r>
            <a:r>
              <a:rPr lang="en-US" sz="2000" dirty="0" err="1">
                <a:latin typeface="Times New Roman" pitchFamily="18" charset="0"/>
                <a:cs typeface="Times New Roman" pitchFamily="18" charset="0"/>
              </a:rPr>
              <a:t>obtiene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sangre</a:t>
            </a:r>
            <a:r>
              <a:rPr lang="en-US" sz="2000" dirty="0">
                <a:latin typeface="Times New Roman" pitchFamily="18" charset="0"/>
                <a:cs typeface="Times New Roman" pitchFamily="18" charset="0"/>
              </a:rPr>
              <a:t> con </a:t>
            </a:r>
            <a:r>
              <a:rPr lang="en-US" sz="2000" dirty="0" err="1">
                <a:latin typeface="Times New Roman" pitchFamily="18" charset="0"/>
                <a:cs typeface="Times New Roman" pitchFamily="18" charset="0"/>
              </a:rPr>
              <a:t>una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jeringa</a:t>
            </a:r>
            <a:r>
              <a:rPr lang="en-US" sz="2000" dirty="0">
                <a:latin typeface="Times New Roman" pitchFamily="18" charset="0"/>
                <a:cs typeface="Times New Roman" pitchFamily="18" charset="0"/>
              </a:rPr>
              <a:t> tibia, </a:t>
            </a:r>
            <a:r>
              <a:rPr lang="en-US" sz="2000" dirty="0" smtClean="0">
                <a:latin typeface="Times New Roman" pitchFamily="18" charset="0"/>
                <a:cs typeface="Times New Roman" pitchFamily="18" charset="0"/>
              </a:rPr>
              <a:t>se </a:t>
            </a:r>
            <a:r>
              <a:rPr lang="es-ES" sz="2000" dirty="0" smtClean="0">
                <a:latin typeface="Times New Roman" pitchFamily="18" charset="0"/>
                <a:cs typeface="Times New Roman" pitchFamily="18" charset="0"/>
              </a:rPr>
              <a:t>retiran </a:t>
            </a:r>
            <a:r>
              <a:rPr lang="es-ES" sz="2000" dirty="0">
                <a:latin typeface="Times New Roman" pitchFamily="18" charset="0"/>
                <a:cs typeface="Times New Roman" pitchFamily="18" charset="0"/>
              </a:rPr>
              <a:t>los eritrocitos mediante </a:t>
            </a:r>
            <a:r>
              <a:rPr lang="es-ES" sz="2000" dirty="0" err="1" smtClean="0">
                <a:latin typeface="Times New Roman" pitchFamily="18" charset="0"/>
                <a:cs typeface="Times New Roman" pitchFamily="18" charset="0"/>
              </a:rPr>
              <a:t>centrífugado</a:t>
            </a:r>
            <a:r>
              <a:rPr lang="es-ES" sz="2000" dirty="0" smtClean="0">
                <a:latin typeface="Times New Roman" pitchFamily="18" charset="0"/>
                <a:cs typeface="Times New Roman" pitchFamily="18" charset="0"/>
              </a:rPr>
              <a:t> </a:t>
            </a:r>
            <a:r>
              <a:rPr lang="es-ES" sz="2000" dirty="0">
                <a:latin typeface="Times New Roman" pitchFamily="18" charset="0"/>
                <a:cs typeface="Times New Roman" pitchFamily="18" charset="0"/>
              </a:rPr>
              <a:t>caliente</a:t>
            </a:r>
            <a:r>
              <a:rPr lang="es-ES" sz="2000" dirty="0" smtClean="0">
                <a:latin typeface="Times New Roman" pitchFamily="18" charset="0"/>
                <a:cs typeface="Times New Roman" pitchFamily="18" charset="0"/>
              </a:rPr>
              <a:t>, se </a:t>
            </a:r>
            <a:r>
              <a:rPr lang="es-ES" sz="2000" dirty="0">
                <a:latin typeface="Times New Roman" pitchFamily="18" charset="0"/>
                <a:cs typeface="Times New Roman" pitchFamily="18" charset="0"/>
              </a:rPr>
              <a:t>refrigera el plasma en un tubo de </a:t>
            </a:r>
            <a:r>
              <a:rPr lang="es-ES" sz="2000" dirty="0" err="1">
                <a:latin typeface="Times New Roman" pitchFamily="18" charset="0"/>
                <a:cs typeface="Times New Roman" pitchFamily="18" charset="0"/>
              </a:rPr>
              <a:t>Wintrobe</a:t>
            </a:r>
            <a:r>
              <a:rPr lang="es-ES" sz="2000" dirty="0">
                <a:latin typeface="Times New Roman" pitchFamily="18" charset="0"/>
                <a:cs typeface="Times New Roman" pitchFamily="18" charset="0"/>
              </a:rPr>
              <a:t> </a:t>
            </a:r>
            <a:r>
              <a:rPr lang="es-ES" sz="2000" dirty="0" smtClean="0">
                <a:latin typeface="Times New Roman" pitchFamily="18" charset="0"/>
                <a:cs typeface="Times New Roman" pitchFamily="18" charset="0"/>
              </a:rPr>
              <a:t>a una </a:t>
            </a:r>
            <a:r>
              <a:rPr lang="es-ES" sz="2000" dirty="0">
                <a:latin typeface="Times New Roman" pitchFamily="18" charset="0"/>
                <a:cs typeface="Times New Roman" pitchFamily="18" charset="0"/>
              </a:rPr>
              <a:t>temperatura de 4ºC durante 24 a 72 </a:t>
            </a:r>
            <a:r>
              <a:rPr lang="es-ES" sz="2000" dirty="0" smtClean="0">
                <a:latin typeface="Times New Roman" pitchFamily="18" charset="0"/>
                <a:cs typeface="Times New Roman" pitchFamily="18" charset="0"/>
              </a:rPr>
              <a:t>h. Luego se </a:t>
            </a:r>
            <a:r>
              <a:rPr lang="es-ES" sz="2000" dirty="0">
                <a:latin typeface="Times New Roman" pitchFamily="18" charset="0"/>
                <a:cs typeface="Times New Roman" pitchFamily="18" charset="0"/>
              </a:rPr>
              <a:t>centrifuga y se determina el </a:t>
            </a:r>
            <a:r>
              <a:rPr lang="es-ES" sz="2000" dirty="0" err="1" smtClean="0">
                <a:latin typeface="Times New Roman" pitchFamily="18" charset="0"/>
                <a:cs typeface="Times New Roman" pitchFamily="18" charset="0"/>
              </a:rPr>
              <a:t>criocrito</a:t>
            </a:r>
            <a:r>
              <a:rPr lang="es-ES" sz="2000" dirty="0" smtClean="0">
                <a:latin typeface="Times New Roman" pitchFamily="18" charset="0"/>
                <a:cs typeface="Times New Roman" pitchFamily="18" charset="0"/>
              </a:rPr>
              <a:t> </a:t>
            </a:r>
            <a:r>
              <a:rPr lang="es-ES" sz="2000" dirty="0">
                <a:latin typeface="Times New Roman" pitchFamily="18" charset="0"/>
                <a:cs typeface="Times New Roman" pitchFamily="18" charset="0"/>
              </a:rPr>
              <a:t>y el </a:t>
            </a:r>
            <a:r>
              <a:rPr lang="es-ES" sz="2000" dirty="0" smtClean="0">
                <a:latin typeface="Times New Roman" pitchFamily="18" charset="0"/>
                <a:cs typeface="Times New Roman" pitchFamily="18" charset="0"/>
              </a:rPr>
              <a:t>diagnóstico </a:t>
            </a:r>
            <a:r>
              <a:rPr lang="en-US" sz="2000" dirty="0" smtClean="0">
                <a:latin typeface="Times New Roman" pitchFamily="18" charset="0"/>
                <a:cs typeface="Times New Roman" pitchFamily="18" charset="0"/>
              </a:rPr>
              <a:t>de </a:t>
            </a:r>
            <a:r>
              <a:rPr lang="en-US" sz="2000" dirty="0">
                <a:latin typeface="Times New Roman" pitchFamily="18" charset="0"/>
                <a:cs typeface="Times New Roman" pitchFamily="18" charset="0"/>
              </a:rPr>
              <a:t>la </a:t>
            </a:r>
            <a:r>
              <a:rPr lang="en-US" sz="2000" dirty="0" err="1">
                <a:latin typeface="Times New Roman" pitchFamily="18" charset="0"/>
                <a:cs typeface="Times New Roman" pitchFamily="18" charset="0"/>
              </a:rPr>
              <a:t>enfermedad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subyacente</a:t>
            </a:r>
            <a:r>
              <a:rPr lang="en-US" sz="2000" dirty="0">
                <a:latin typeface="Times New Roman" pitchFamily="18" charset="0"/>
                <a:cs typeface="Times New Roman" pitchFamily="18" charset="0"/>
              </a:rPr>
              <a:t>.</a:t>
            </a:r>
          </a:p>
          <a:p>
            <a:pPr algn="just"/>
            <a:r>
              <a:rPr lang="es-ES" sz="2000" dirty="0" smtClean="0">
                <a:latin typeface="Times New Roman" pitchFamily="18" charset="0"/>
                <a:cs typeface="Times New Roman" pitchFamily="18" charset="0"/>
              </a:rPr>
              <a:t> </a:t>
            </a:r>
          </a:p>
          <a:p>
            <a:pPr algn="just"/>
            <a:r>
              <a:rPr lang="es-ES" sz="2000" dirty="0" smtClean="0">
                <a:latin typeface="Times New Roman" pitchFamily="18" charset="0"/>
                <a:cs typeface="Times New Roman" pitchFamily="18" charset="0"/>
              </a:rPr>
              <a:t>La </a:t>
            </a:r>
            <a:r>
              <a:rPr lang="es-ES" sz="2000" dirty="0">
                <a:latin typeface="Times New Roman" pitchFamily="18" charset="0"/>
                <a:cs typeface="Times New Roman" pitchFamily="18" charset="0"/>
              </a:rPr>
              <a:t>evolución se caracteriza por erupciones </a:t>
            </a:r>
            <a:r>
              <a:rPr lang="es-ES" sz="2000" dirty="0" smtClean="0">
                <a:latin typeface="Times New Roman" pitchFamily="18" charset="0"/>
                <a:cs typeface="Times New Roman" pitchFamily="18" charset="0"/>
              </a:rPr>
              <a:t>cíclicas provocadas </a:t>
            </a:r>
            <a:r>
              <a:rPr lang="es-ES" sz="2000" dirty="0">
                <a:latin typeface="Times New Roman" pitchFamily="18" charset="0"/>
                <a:cs typeface="Times New Roman" pitchFamily="18" charset="0"/>
              </a:rPr>
              <a:t>por el frío o fluctuaciones de la </a:t>
            </a:r>
            <a:r>
              <a:rPr lang="es-ES" sz="2000" dirty="0" smtClean="0">
                <a:latin typeface="Times New Roman" pitchFamily="18" charset="0"/>
                <a:cs typeface="Times New Roman" pitchFamily="18" charset="0"/>
              </a:rPr>
              <a:t>actividad </a:t>
            </a:r>
            <a:r>
              <a:rPr lang="en-US" sz="2000" dirty="0" smtClean="0">
                <a:latin typeface="Times New Roman" pitchFamily="18" charset="0"/>
                <a:cs typeface="Times New Roman" pitchFamily="18" charset="0"/>
              </a:rPr>
              <a:t>de </a:t>
            </a:r>
            <a:r>
              <a:rPr lang="en-US" sz="2000" dirty="0">
                <a:latin typeface="Times New Roman" pitchFamily="18" charset="0"/>
                <a:cs typeface="Times New Roman" pitchFamily="18" charset="0"/>
              </a:rPr>
              <a:t>la </a:t>
            </a:r>
            <a:r>
              <a:rPr lang="en-US" sz="2000" dirty="0" err="1">
                <a:latin typeface="Times New Roman" pitchFamily="18" charset="0"/>
                <a:cs typeface="Times New Roman" pitchFamily="18" charset="0"/>
              </a:rPr>
              <a:t>enfermedad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subyacente</a:t>
            </a:r>
            <a:r>
              <a:rPr lang="en-US" sz="2000" dirty="0">
                <a:latin typeface="Times New Roman" pitchFamily="18" charset="0"/>
                <a:cs typeface="Times New Roman" pitchFamily="18" charset="0"/>
              </a:rPr>
              <a:t>.</a:t>
            </a:r>
          </a:p>
          <a:p>
            <a:pPr algn="just"/>
            <a:r>
              <a:rPr lang="es-ES" sz="2000" dirty="0">
                <a:latin typeface="Times New Roman" pitchFamily="18" charset="0"/>
                <a:cs typeface="Times New Roman" pitchFamily="18" charset="0"/>
              </a:rPr>
              <a:t>• El tratamiento corresponde </a:t>
            </a:r>
            <a:r>
              <a:rPr lang="es-ES" sz="2000" dirty="0" smtClean="0">
                <a:latin typeface="Times New Roman" pitchFamily="18" charset="0"/>
                <a:cs typeface="Times New Roman" pitchFamily="18" charset="0"/>
              </a:rPr>
              <a:t>a al patología de base.</a:t>
            </a:r>
            <a:endParaRPr lang="es-ES" sz="2000" dirty="0">
              <a:latin typeface="Times New Roman" pitchFamily="18" charset="0"/>
              <a:cs typeface="Times New Roman" pitchFamily="18" charset="0"/>
            </a:endParaRPr>
          </a:p>
        </p:txBody>
      </p:sp>
      <p:sp>
        <p:nvSpPr>
          <p:cNvPr id="4" name="3 Rectángulo"/>
          <p:cNvSpPr/>
          <p:nvPr/>
        </p:nvSpPr>
        <p:spPr>
          <a:xfrm>
            <a:off x="251331" y="5040447"/>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2597375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mtClean="0">
                <a:cs typeface="Tahoma" pitchFamily="2"/>
              </a:rPr>
              <a:t>PÚRPURAS</a:t>
            </a:r>
            <a:endParaRPr lang="en-US" dirty="0">
              <a:cs typeface="Tahoma" pitchFamily="2"/>
            </a:endParaRPr>
          </a:p>
        </p:txBody>
      </p:sp>
      <p:sp>
        <p:nvSpPr>
          <p:cNvPr id="3" name="Rectangle 2"/>
          <p:cNvSpPr/>
          <p:nvPr/>
        </p:nvSpPr>
        <p:spPr>
          <a:xfrm>
            <a:off x="5173767" y="854110"/>
            <a:ext cx="1915909" cy="369332"/>
          </a:xfrm>
          <a:prstGeom prst="rect">
            <a:avLst/>
          </a:prstGeom>
        </p:spPr>
        <p:txBody>
          <a:bodyPr wrap="none">
            <a:spAutoFit/>
          </a:bodyPr>
          <a:lstStyle/>
          <a:p>
            <a:r>
              <a:rPr lang="en-US" b="1" dirty="0" err="1">
                <a:solidFill>
                  <a:srgbClr val="FFC000"/>
                </a:solidFill>
                <a:latin typeface="Times New Roman" pitchFamily="18" charset="0"/>
                <a:cs typeface="Times New Roman" pitchFamily="18" charset="0"/>
              </a:rPr>
              <a:t>Crioglobulinemia</a:t>
            </a:r>
            <a:endParaRPr lang="en-US" b="1" dirty="0">
              <a:solidFill>
                <a:srgbClr val="FFC000"/>
              </a:solidFill>
              <a:latin typeface="Times New Roman" pitchFamily="18" charset="0"/>
              <a:cs typeface="Times New Roman" pitchFamily="18" charset="0"/>
            </a:endParaRPr>
          </a:p>
        </p:txBody>
      </p:sp>
      <p:pic>
        <p:nvPicPr>
          <p:cNvPr id="4" name="Picture 3"/>
          <p:cNvPicPr>
            <a:picLocks noChangeAspect="1"/>
          </p:cNvPicPr>
          <p:nvPr/>
        </p:nvPicPr>
        <p:blipFill>
          <a:blip r:embed="rId2"/>
          <a:stretch>
            <a:fillRect/>
          </a:stretch>
        </p:blipFill>
        <p:spPr>
          <a:xfrm>
            <a:off x="671412" y="1511996"/>
            <a:ext cx="2146500" cy="2385200"/>
          </a:xfrm>
          <a:prstGeom prst="rect">
            <a:avLst/>
          </a:prstGeom>
          <a:ln>
            <a:solidFill>
              <a:srgbClr val="FF0000"/>
            </a:solidFill>
          </a:ln>
        </p:spPr>
      </p:pic>
      <p:sp>
        <p:nvSpPr>
          <p:cNvPr id="6" name="Rectangle 5"/>
          <p:cNvSpPr/>
          <p:nvPr/>
        </p:nvSpPr>
        <p:spPr>
          <a:xfrm>
            <a:off x="3677414" y="1760632"/>
            <a:ext cx="5038725" cy="923330"/>
          </a:xfrm>
          <a:prstGeom prst="rect">
            <a:avLst/>
          </a:prstGeom>
        </p:spPr>
        <p:txBody>
          <a:bodyPr>
            <a:spAutoFit/>
          </a:bodyPr>
          <a:lstStyle/>
          <a:p>
            <a:pPr algn="just"/>
            <a:r>
              <a:rPr lang="es-ES" b="1" dirty="0" err="1">
                <a:latin typeface="Times New Roman" pitchFamily="18" charset="0"/>
                <a:cs typeface="Times New Roman" pitchFamily="18" charset="0"/>
              </a:rPr>
              <a:t>Crioglobulinemia</a:t>
            </a:r>
            <a:r>
              <a:rPr lang="es-ES" b="1" dirty="0">
                <a:latin typeface="Times New Roman" pitchFamily="18" charset="0"/>
                <a:cs typeface="Times New Roman" pitchFamily="18" charset="0"/>
              </a:rPr>
              <a:t>: monoclonal (tipo I). </a:t>
            </a:r>
            <a:r>
              <a:rPr lang="es-ES" dirty="0">
                <a:latin typeface="Times New Roman" pitchFamily="18" charset="0"/>
                <a:cs typeface="Times New Roman" pitchFamily="18" charset="0"/>
              </a:rPr>
              <a:t>Esta</a:t>
            </a:r>
          </a:p>
          <a:p>
            <a:pPr algn="just"/>
            <a:r>
              <a:rPr lang="es-ES" dirty="0">
                <a:latin typeface="Times New Roman" pitchFamily="18" charset="0"/>
                <a:cs typeface="Times New Roman" pitchFamily="18" charset="0"/>
              </a:rPr>
              <a:t>lesión </a:t>
            </a:r>
            <a:r>
              <a:rPr lang="es-ES" dirty="0" err="1">
                <a:latin typeface="Times New Roman" pitchFamily="18" charset="0"/>
                <a:cs typeface="Times New Roman" pitchFamily="18" charset="0"/>
              </a:rPr>
              <a:t>purpúrica</a:t>
            </a:r>
            <a:r>
              <a:rPr lang="es-ES" dirty="0">
                <a:latin typeface="Times New Roman" pitchFamily="18" charset="0"/>
                <a:cs typeface="Times New Roman" pitchFamily="18" charset="0"/>
              </a:rPr>
              <a:t> no inflamada en el </a:t>
            </a:r>
            <a:r>
              <a:rPr lang="es-ES" dirty="0" smtClean="0">
                <a:latin typeface="Times New Roman" pitchFamily="18" charset="0"/>
                <a:cs typeface="Times New Roman" pitchFamily="18" charset="0"/>
              </a:rPr>
              <a:t>pabellón apareció </a:t>
            </a:r>
            <a:r>
              <a:rPr lang="es-ES" dirty="0">
                <a:latin typeface="Times New Roman" pitchFamily="18" charset="0"/>
                <a:cs typeface="Times New Roman" pitchFamily="18" charset="0"/>
              </a:rPr>
              <a:t>el primer </a:t>
            </a:r>
            <a:r>
              <a:rPr lang="es-ES" dirty="0" smtClean="0">
                <a:latin typeface="Times New Roman" pitchFamily="18" charset="0"/>
                <a:cs typeface="Times New Roman" pitchFamily="18" charset="0"/>
              </a:rPr>
              <a:t>día </a:t>
            </a:r>
            <a:r>
              <a:rPr lang="en-US" dirty="0" err="1" smtClean="0">
                <a:latin typeface="Times New Roman" pitchFamily="18" charset="0"/>
                <a:cs typeface="Times New Roman" pitchFamily="18" charset="0"/>
              </a:rPr>
              <a:t>frío</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del </a:t>
            </a:r>
            <a:r>
              <a:rPr lang="en-US" dirty="0" err="1">
                <a:latin typeface="Times New Roman" pitchFamily="18" charset="0"/>
                <a:cs typeface="Times New Roman" pitchFamily="18" charset="0"/>
              </a:rPr>
              <a:t>otoño</a:t>
            </a:r>
            <a:r>
              <a:rPr lang="en-US" dirty="0">
                <a:latin typeface="Times New Roman" pitchFamily="18" charset="0"/>
                <a:cs typeface="Times New Roman" pitchFamily="18" charset="0"/>
              </a:rPr>
              <a:t>.</a:t>
            </a:r>
          </a:p>
        </p:txBody>
      </p:sp>
      <p:sp>
        <p:nvSpPr>
          <p:cNvPr id="5" name="4 Rectángulo"/>
          <p:cNvSpPr/>
          <p:nvPr/>
        </p:nvSpPr>
        <p:spPr>
          <a:xfrm>
            <a:off x="671412" y="4986658"/>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3057811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mtClean="0">
                <a:cs typeface="Tahoma" pitchFamily="2"/>
              </a:rPr>
              <a:t>PÚRPURAS</a:t>
            </a:r>
            <a:endParaRPr lang="en-US" dirty="0">
              <a:cs typeface="Tahoma" pitchFamily="2"/>
            </a:endParaRPr>
          </a:p>
        </p:txBody>
      </p:sp>
      <p:sp>
        <p:nvSpPr>
          <p:cNvPr id="3" name="Rectangle 2"/>
          <p:cNvSpPr/>
          <p:nvPr/>
        </p:nvSpPr>
        <p:spPr>
          <a:xfrm>
            <a:off x="5173767" y="854110"/>
            <a:ext cx="1915909" cy="369332"/>
          </a:xfrm>
          <a:prstGeom prst="rect">
            <a:avLst/>
          </a:prstGeom>
        </p:spPr>
        <p:txBody>
          <a:bodyPr wrap="none">
            <a:spAutoFit/>
          </a:bodyPr>
          <a:lstStyle/>
          <a:p>
            <a:r>
              <a:rPr lang="en-US" b="1" dirty="0" err="1">
                <a:solidFill>
                  <a:srgbClr val="FFC000"/>
                </a:solidFill>
                <a:latin typeface="Times New Roman" pitchFamily="18" charset="0"/>
                <a:cs typeface="Times New Roman" pitchFamily="18" charset="0"/>
              </a:rPr>
              <a:t>Crioglobulinemia</a:t>
            </a:r>
            <a:endParaRPr lang="en-US" b="1" dirty="0">
              <a:solidFill>
                <a:srgbClr val="FFC000"/>
              </a:solidFill>
              <a:latin typeface="Times New Roman" pitchFamily="18" charset="0"/>
              <a:cs typeface="Times New Roman" pitchFamily="18" charset="0"/>
            </a:endParaRPr>
          </a:p>
        </p:txBody>
      </p:sp>
      <p:pic>
        <p:nvPicPr>
          <p:cNvPr id="5" name="Picture 4"/>
          <p:cNvPicPr>
            <a:picLocks noChangeAspect="1"/>
          </p:cNvPicPr>
          <p:nvPr/>
        </p:nvPicPr>
        <p:blipFill>
          <a:blip r:embed="rId2"/>
          <a:stretch>
            <a:fillRect/>
          </a:stretch>
        </p:blipFill>
        <p:spPr>
          <a:xfrm>
            <a:off x="1046599" y="1511996"/>
            <a:ext cx="1967625" cy="2429867"/>
          </a:xfrm>
          <a:prstGeom prst="rect">
            <a:avLst/>
          </a:prstGeom>
          <a:ln>
            <a:solidFill>
              <a:srgbClr val="FF0000"/>
            </a:solidFill>
          </a:ln>
        </p:spPr>
      </p:pic>
      <p:pic>
        <p:nvPicPr>
          <p:cNvPr id="7" name="Picture 6"/>
          <p:cNvPicPr>
            <a:picLocks noChangeAspect="1"/>
          </p:cNvPicPr>
          <p:nvPr/>
        </p:nvPicPr>
        <p:blipFill>
          <a:blip r:embed="rId3"/>
          <a:stretch>
            <a:fillRect/>
          </a:stretch>
        </p:blipFill>
        <p:spPr>
          <a:xfrm>
            <a:off x="6478865" y="1520929"/>
            <a:ext cx="1967625" cy="2420934"/>
          </a:xfrm>
          <a:prstGeom prst="rect">
            <a:avLst/>
          </a:prstGeom>
          <a:ln>
            <a:solidFill>
              <a:srgbClr val="FF0000"/>
            </a:solidFill>
          </a:ln>
        </p:spPr>
      </p:pic>
      <p:sp>
        <p:nvSpPr>
          <p:cNvPr id="8" name="Rectangle 7"/>
          <p:cNvSpPr/>
          <p:nvPr/>
        </p:nvSpPr>
        <p:spPr>
          <a:xfrm>
            <a:off x="341807" y="3941863"/>
            <a:ext cx="8833784" cy="1200329"/>
          </a:xfrm>
          <a:prstGeom prst="rect">
            <a:avLst/>
          </a:prstGeom>
        </p:spPr>
        <p:txBody>
          <a:bodyPr wrap="square">
            <a:spAutoFit/>
          </a:bodyPr>
          <a:lstStyle/>
          <a:p>
            <a:pPr algn="just"/>
            <a:r>
              <a:rPr lang="es-ES" b="1" dirty="0" err="1">
                <a:latin typeface="Times New Roman" pitchFamily="18" charset="0"/>
                <a:cs typeface="Times New Roman" pitchFamily="18" charset="0"/>
              </a:rPr>
              <a:t>Crioglobulinemia</a:t>
            </a:r>
            <a:r>
              <a:rPr lang="es-ES" b="1" dirty="0">
                <a:latin typeface="Times New Roman" pitchFamily="18" charset="0"/>
                <a:cs typeface="Times New Roman" pitchFamily="18" charset="0"/>
              </a:rPr>
              <a:t>: mixta (tipo II). A) </a:t>
            </a:r>
            <a:r>
              <a:rPr lang="es-ES" dirty="0">
                <a:latin typeface="Times New Roman" pitchFamily="18" charset="0"/>
                <a:cs typeface="Times New Roman" pitchFamily="18" charset="0"/>
              </a:rPr>
              <a:t>Necrosis extensa y hemorragia de la piel del antebrazo</a:t>
            </a:r>
            <a:r>
              <a:rPr lang="es-ES" dirty="0" smtClean="0">
                <a:latin typeface="Times New Roman" pitchFamily="18" charset="0"/>
                <a:cs typeface="Times New Roman" pitchFamily="18" charset="0"/>
              </a:rPr>
              <a:t>. También </a:t>
            </a:r>
            <a:r>
              <a:rPr lang="es-ES" dirty="0">
                <a:latin typeface="Times New Roman" pitchFamily="18" charset="0"/>
                <a:cs typeface="Times New Roman" pitchFamily="18" charset="0"/>
              </a:rPr>
              <a:t>había gangrena de los dedos de las manos y los pies. </a:t>
            </a:r>
            <a:r>
              <a:rPr lang="es-ES" b="1" dirty="0">
                <a:latin typeface="Times New Roman" pitchFamily="18" charset="0"/>
                <a:cs typeface="Times New Roman" pitchFamily="18" charset="0"/>
              </a:rPr>
              <a:t>B) </a:t>
            </a:r>
            <a:r>
              <a:rPr lang="es-ES" dirty="0">
                <a:latin typeface="Times New Roman" pitchFamily="18" charset="0"/>
                <a:cs typeface="Times New Roman" pitchFamily="18" charset="0"/>
              </a:rPr>
              <a:t>Necrosis hemorrágica considerable en las </a:t>
            </a:r>
            <a:r>
              <a:rPr lang="es-ES" dirty="0" smtClean="0">
                <a:latin typeface="Times New Roman" pitchFamily="18" charset="0"/>
                <a:cs typeface="Times New Roman" pitchFamily="18" charset="0"/>
              </a:rPr>
              <a:t>dos extremidades </a:t>
            </a:r>
            <a:r>
              <a:rPr lang="es-ES" dirty="0">
                <a:latin typeface="Times New Roman" pitchFamily="18" charset="0"/>
                <a:cs typeface="Times New Roman" pitchFamily="18" charset="0"/>
              </a:rPr>
              <a:t>inferiores. También había gangrena </a:t>
            </a:r>
            <a:r>
              <a:rPr lang="es-ES" dirty="0" err="1">
                <a:latin typeface="Times New Roman" pitchFamily="18" charset="0"/>
                <a:cs typeface="Times New Roman" pitchFamily="18" charset="0"/>
              </a:rPr>
              <a:t>acral</a:t>
            </a:r>
            <a:r>
              <a:rPr lang="es-ES" dirty="0">
                <a:latin typeface="Times New Roman" pitchFamily="18" charset="0"/>
                <a:cs typeface="Times New Roman" pitchFamily="18" charset="0"/>
              </a:rPr>
              <a:t> en cuatro dedos del pie.</a:t>
            </a:r>
            <a:endParaRPr lang="en-US" dirty="0">
              <a:latin typeface="Times New Roman" pitchFamily="18" charset="0"/>
              <a:cs typeface="Times New Roman" pitchFamily="18" charset="0"/>
            </a:endParaRPr>
          </a:p>
        </p:txBody>
      </p:sp>
      <p:sp>
        <p:nvSpPr>
          <p:cNvPr id="4" name="Rectangle 3"/>
          <p:cNvSpPr/>
          <p:nvPr/>
        </p:nvSpPr>
        <p:spPr>
          <a:xfrm>
            <a:off x="289837" y="1520929"/>
            <a:ext cx="428322" cy="369332"/>
          </a:xfrm>
          <a:prstGeom prst="rect">
            <a:avLst/>
          </a:prstGeom>
        </p:spPr>
        <p:txBody>
          <a:bodyPr wrap="none">
            <a:spAutoFit/>
          </a:bodyPr>
          <a:lstStyle/>
          <a:p>
            <a:r>
              <a:rPr lang="es-ES" b="1" dirty="0">
                <a:solidFill>
                  <a:srgbClr val="FF0000"/>
                </a:solidFill>
                <a:latin typeface="HelveticaNeueLTStd-BdCn"/>
              </a:rPr>
              <a:t>A)</a:t>
            </a:r>
            <a:endParaRPr lang="en-US" dirty="0">
              <a:solidFill>
                <a:srgbClr val="FF0000"/>
              </a:solidFill>
            </a:endParaRPr>
          </a:p>
        </p:txBody>
      </p:sp>
      <p:sp>
        <p:nvSpPr>
          <p:cNvPr id="6" name="Rectangle 5"/>
          <p:cNvSpPr/>
          <p:nvPr/>
        </p:nvSpPr>
        <p:spPr>
          <a:xfrm>
            <a:off x="5986422" y="1471607"/>
            <a:ext cx="492443" cy="369332"/>
          </a:xfrm>
          <a:prstGeom prst="rect">
            <a:avLst/>
          </a:prstGeom>
        </p:spPr>
        <p:txBody>
          <a:bodyPr wrap="none">
            <a:spAutoFit/>
          </a:bodyPr>
          <a:lstStyle/>
          <a:p>
            <a:r>
              <a:rPr lang="es-ES" b="1" dirty="0">
                <a:solidFill>
                  <a:srgbClr val="FF0000"/>
                </a:solidFill>
                <a:latin typeface="HelveticaNeueLTStd-BdCn"/>
              </a:rPr>
              <a:t>B) </a:t>
            </a:r>
            <a:endParaRPr lang="en-US" dirty="0">
              <a:solidFill>
                <a:srgbClr val="FF0000"/>
              </a:solidFill>
            </a:endParaRPr>
          </a:p>
        </p:txBody>
      </p:sp>
      <p:sp>
        <p:nvSpPr>
          <p:cNvPr id="9" name="8 Rectángulo"/>
          <p:cNvSpPr/>
          <p:nvPr/>
        </p:nvSpPr>
        <p:spPr>
          <a:xfrm>
            <a:off x="8052467" y="5034470"/>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93686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3998" y="565556"/>
            <a:ext cx="9071643" cy="946440"/>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mtClean="0">
                <a:cs typeface="Tahoma" pitchFamily="2"/>
              </a:rPr>
              <a:t>PÚRPURAS</a:t>
            </a:r>
            <a:endParaRPr lang="en-US" dirty="0">
              <a:cs typeface="Tahoma" pitchFamily="2"/>
            </a:endParaRPr>
          </a:p>
        </p:txBody>
      </p:sp>
      <p:sp>
        <p:nvSpPr>
          <p:cNvPr id="3" name="Rectangle 2"/>
          <p:cNvSpPr/>
          <p:nvPr/>
        </p:nvSpPr>
        <p:spPr>
          <a:xfrm>
            <a:off x="5173767" y="854110"/>
            <a:ext cx="1915909" cy="369332"/>
          </a:xfrm>
          <a:prstGeom prst="rect">
            <a:avLst/>
          </a:prstGeom>
        </p:spPr>
        <p:txBody>
          <a:bodyPr wrap="none">
            <a:spAutoFit/>
          </a:bodyPr>
          <a:lstStyle/>
          <a:p>
            <a:r>
              <a:rPr lang="en-US" b="1" dirty="0" err="1">
                <a:solidFill>
                  <a:srgbClr val="FFC000"/>
                </a:solidFill>
                <a:latin typeface="Times New Roman" pitchFamily="18" charset="0"/>
                <a:cs typeface="Times New Roman" pitchFamily="18" charset="0"/>
              </a:rPr>
              <a:t>Crioglobulinemia</a:t>
            </a:r>
            <a:endParaRPr lang="en-US" b="1" dirty="0">
              <a:solidFill>
                <a:srgbClr val="FFC000"/>
              </a:solidFill>
              <a:latin typeface="Times New Roman" pitchFamily="18" charset="0"/>
              <a:cs typeface="Times New Roman" pitchFamily="18" charset="0"/>
            </a:endParaRPr>
          </a:p>
        </p:txBody>
      </p:sp>
      <p:pic>
        <p:nvPicPr>
          <p:cNvPr id="4" name="Picture 3"/>
          <p:cNvPicPr>
            <a:picLocks noChangeAspect="1"/>
          </p:cNvPicPr>
          <p:nvPr/>
        </p:nvPicPr>
        <p:blipFill>
          <a:blip r:embed="rId2"/>
          <a:stretch>
            <a:fillRect/>
          </a:stretch>
        </p:blipFill>
        <p:spPr>
          <a:xfrm>
            <a:off x="3238099" y="1511996"/>
            <a:ext cx="3028803" cy="2383729"/>
          </a:xfrm>
          <a:prstGeom prst="rect">
            <a:avLst/>
          </a:prstGeom>
          <a:ln>
            <a:solidFill>
              <a:srgbClr val="FF0000"/>
            </a:solidFill>
          </a:ln>
        </p:spPr>
      </p:pic>
      <p:sp>
        <p:nvSpPr>
          <p:cNvPr id="6" name="Rectangle 5"/>
          <p:cNvSpPr/>
          <p:nvPr/>
        </p:nvSpPr>
        <p:spPr>
          <a:xfrm>
            <a:off x="657225" y="3895725"/>
            <a:ext cx="7197725" cy="1200329"/>
          </a:xfrm>
          <a:prstGeom prst="rect">
            <a:avLst/>
          </a:prstGeom>
        </p:spPr>
        <p:txBody>
          <a:bodyPr wrap="square">
            <a:spAutoFit/>
          </a:bodyPr>
          <a:lstStyle/>
          <a:p>
            <a:r>
              <a:rPr lang="es-ES" b="1" dirty="0" err="1">
                <a:latin typeface="Times New Roman" pitchFamily="18" charset="0"/>
                <a:cs typeface="Times New Roman" pitchFamily="18" charset="0"/>
              </a:rPr>
              <a:t>Crioglobulinemia</a:t>
            </a:r>
            <a:r>
              <a:rPr lang="es-ES" b="1" dirty="0">
                <a:latin typeface="Times New Roman" pitchFamily="18" charset="0"/>
                <a:cs typeface="Times New Roman" pitchFamily="18" charset="0"/>
              </a:rPr>
              <a:t>: </a:t>
            </a:r>
            <a:r>
              <a:rPr lang="es-ES" b="1" dirty="0" err="1">
                <a:latin typeface="Times New Roman" pitchFamily="18" charset="0"/>
                <a:cs typeface="Times New Roman" pitchFamily="18" charset="0"/>
              </a:rPr>
              <a:t>policlonal</a:t>
            </a:r>
            <a:r>
              <a:rPr lang="es-ES" b="1" dirty="0">
                <a:latin typeface="Times New Roman" pitchFamily="18" charset="0"/>
                <a:cs typeface="Times New Roman" pitchFamily="18" charset="0"/>
              </a:rPr>
              <a:t> (tipo III). </a:t>
            </a:r>
            <a:r>
              <a:rPr lang="es-ES" dirty="0">
                <a:latin typeface="Times New Roman" pitchFamily="18" charset="0"/>
                <a:cs typeface="Times New Roman" pitchFamily="18" charset="0"/>
              </a:rPr>
              <a:t>Púrpura palpable con bullas hemorrágicas difusas y </a:t>
            </a:r>
            <a:r>
              <a:rPr lang="es-ES" dirty="0" smtClean="0">
                <a:latin typeface="Times New Roman" pitchFamily="18" charset="0"/>
                <a:cs typeface="Times New Roman" pitchFamily="18" charset="0"/>
              </a:rPr>
              <a:t>necrosis como </a:t>
            </a:r>
            <a:r>
              <a:rPr lang="es-ES" dirty="0">
                <a:latin typeface="Times New Roman" pitchFamily="18" charset="0"/>
                <a:cs typeface="Times New Roman" pitchFamily="18" charset="0"/>
              </a:rPr>
              <a:t>en cualquier otro tipo de vasculitis por </a:t>
            </a:r>
            <a:r>
              <a:rPr lang="es-ES" dirty="0" smtClean="0">
                <a:latin typeface="Times New Roman" pitchFamily="18" charset="0"/>
                <a:cs typeface="Times New Roman" pitchFamily="18" charset="0"/>
              </a:rPr>
              <a:t>hipersensibilidad. El paciente tenía diabetes </a:t>
            </a:r>
            <a:r>
              <a:rPr lang="es-ES" dirty="0">
                <a:latin typeface="Times New Roman" pitchFamily="18" charset="0"/>
                <a:cs typeface="Times New Roman" pitchFamily="18" charset="0"/>
              </a:rPr>
              <a:t>y amputación de varios dedos.</a:t>
            </a:r>
            <a:endParaRPr lang="en-US" dirty="0">
              <a:latin typeface="Times New Roman" pitchFamily="18" charset="0"/>
              <a:cs typeface="Times New Roman" pitchFamily="18" charset="0"/>
            </a:endParaRPr>
          </a:p>
        </p:txBody>
      </p:sp>
      <p:sp>
        <p:nvSpPr>
          <p:cNvPr id="5" name="4 Rectángulo"/>
          <p:cNvSpPr/>
          <p:nvPr/>
        </p:nvSpPr>
        <p:spPr>
          <a:xfrm>
            <a:off x="8225437" y="5060236"/>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3043060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3370" y="813021"/>
            <a:ext cx="3172663" cy="369332"/>
          </a:xfrm>
          <a:prstGeom prst="rect">
            <a:avLst/>
          </a:prstGeom>
        </p:spPr>
        <p:txBody>
          <a:bodyPr wrap="none">
            <a:spAutoFit/>
          </a:bodyPr>
          <a:lstStyle/>
          <a:p>
            <a:r>
              <a:rPr lang="en-US" b="1" dirty="0" err="1">
                <a:solidFill>
                  <a:srgbClr val="00B050"/>
                </a:solidFill>
                <a:latin typeface="Times New Roman" pitchFamily="18" charset="0"/>
                <a:cs typeface="Times New Roman" pitchFamily="18" charset="0"/>
              </a:rPr>
              <a:t>Púrpura</a:t>
            </a:r>
            <a:r>
              <a:rPr lang="en-US" b="1" dirty="0">
                <a:solidFill>
                  <a:srgbClr val="00B050"/>
                </a:solidFill>
                <a:latin typeface="Times New Roman" pitchFamily="18" charset="0"/>
                <a:cs typeface="Times New Roman" pitchFamily="18" charset="0"/>
              </a:rPr>
              <a:t> de </a:t>
            </a:r>
            <a:r>
              <a:rPr lang="en-US" b="1" dirty="0" err="1">
                <a:solidFill>
                  <a:srgbClr val="00B050"/>
                </a:solidFill>
                <a:latin typeface="Times New Roman" pitchFamily="18" charset="0"/>
                <a:cs typeface="Times New Roman" pitchFamily="18" charset="0"/>
              </a:rPr>
              <a:t>Henoch-Schönlein</a:t>
            </a:r>
            <a:endParaRPr lang="en-US" b="1" dirty="0">
              <a:solidFill>
                <a:srgbClr val="00B050"/>
              </a:solidFill>
              <a:latin typeface="Times New Roman" pitchFamily="18" charset="0"/>
              <a:cs typeface="Times New Roman" pitchFamily="18" charset="0"/>
            </a:endParaRPr>
          </a:p>
        </p:txBody>
      </p:sp>
      <p:sp>
        <p:nvSpPr>
          <p:cNvPr id="3" name="Title 1"/>
          <p:cNvSpPr txBox="1">
            <a:spLocks/>
          </p:cNvSpPr>
          <p:nvPr/>
        </p:nvSpPr>
        <p:spPr>
          <a:xfrm>
            <a:off x="204717" y="607028"/>
            <a:ext cx="3802507"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4" name="Rectangle 3"/>
          <p:cNvSpPr/>
          <p:nvPr/>
        </p:nvSpPr>
        <p:spPr>
          <a:xfrm>
            <a:off x="63613" y="1182353"/>
            <a:ext cx="7887222" cy="4247317"/>
          </a:xfrm>
          <a:prstGeom prst="rect">
            <a:avLst/>
          </a:prstGeom>
        </p:spPr>
        <p:txBody>
          <a:bodyPr wrap="square">
            <a:spAutoFit/>
          </a:bodyPr>
          <a:lstStyle/>
          <a:p>
            <a:r>
              <a:rPr lang="es-ES" dirty="0" smtClean="0">
                <a:latin typeface="Times New Roman" pitchFamily="18" charset="0"/>
                <a:cs typeface="Times New Roman" pitchFamily="18" charset="0"/>
              </a:rPr>
              <a:t>Afección más frecuente en la infancia</a:t>
            </a:r>
            <a:r>
              <a:rPr lang="es-ES" dirty="0">
                <a:latin typeface="Times New Roman" pitchFamily="18" charset="0"/>
                <a:cs typeface="Times New Roman" pitchFamily="18" charset="0"/>
              </a:rPr>
              <a:t>. Hay un antecedente de infección respiratoria del tracto su</a:t>
            </a:r>
            <a:r>
              <a:rPr lang="es-ES" dirty="0">
                <a:solidFill>
                  <a:srgbClr val="000000"/>
                </a:solidFill>
                <a:latin typeface="Times New Roman" pitchFamily="18" charset="0"/>
                <a:cs typeface="Times New Roman" pitchFamily="18" charset="0"/>
              </a:rPr>
              <a:t>perior (75%) por estreptococos del grupo A. </a:t>
            </a:r>
          </a:p>
          <a:p>
            <a:r>
              <a:rPr lang="es-ES" dirty="0" smtClean="0">
                <a:latin typeface="Times New Roman" pitchFamily="18" charset="0"/>
                <a:cs typeface="Times New Roman" pitchFamily="18" charset="0"/>
              </a:rPr>
              <a:t>Lesiones eritematosas </a:t>
            </a:r>
            <a:r>
              <a:rPr lang="es-ES" b="1" dirty="0" smtClean="0">
                <a:latin typeface="Times New Roman" pitchFamily="18" charset="0"/>
                <a:cs typeface="Times New Roman" pitchFamily="18" charset="0"/>
              </a:rPr>
              <a:t>palpables</a:t>
            </a:r>
            <a:r>
              <a:rPr lang="es-ES" dirty="0" smtClean="0">
                <a:latin typeface="Times New Roman" pitchFamily="18" charset="0"/>
                <a:cs typeface="Times New Roman" pitchFamily="18" charset="0"/>
              </a:rPr>
              <a:t>, de </a:t>
            </a:r>
            <a:r>
              <a:rPr lang="es-ES" dirty="0">
                <a:latin typeface="Times New Roman" pitchFamily="18" charset="0"/>
                <a:cs typeface="Times New Roman" pitchFamily="18" charset="0"/>
              </a:rPr>
              <a:t>tamaño variado que </a:t>
            </a:r>
            <a:r>
              <a:rPr lang="es-ES" dirty="0" smtClean="0">
                <a:latin typeface="Times New Roman" pitchFamily="18" charset="0"/>
                <a:cs typeface="Times New Roman" pitchFamily="18" charset="0"/>
              </a:rPr>
              <a:t>oscilan entre </a:t>
            </a:r>
            <a:r>
              <a:rPr lang="es-ES" dirty="0">
                <a:latin typeface="Times New Roman" pitchFamily="18" charset="0"/>
                <a:cs typeface="Times New Roman" pitchFamily="18" charset="0"/>
              </a:rPr>
              <a:t>0,5 a 1 cm, con distribución simétrica en </a:t>
            </a:r>
            <a:r>
              <a:rPr lang="es-ES" dirty="0" smtClean="0">
                <a:latin typeface="Times New Roman" pitchFamily="18" charset="0"/>
                <a:cs typeface="Times New Roman" pitchFamily="18" charset="0"/>
              </a:rPr>
              <a:t>glúteos, </a:t>
            </a:r>
            <a:r>
              <a:rPr lang="es-ES" dirty="0">
                <a:latin typeface="Times New Roman" pitchFamily="18" charset="0"/>
                <a:cs typeface="Times New Roman" pitchFamily="18" charset="0"/>
              </a:rPr>
              <a:t>piernas y zonas de apoyo. </a:t>
            </a:r>
            <a:r>
              <a:rPr lang="es-ES" dirty="0">
                <a:solidFill>
                  <a:srgbClr val="FF0000"/>
                </a:solidFill>
                <a:latin typeface="Times New Roman" pitchFamily="18" charset="0"/>
                <a:cs typeface="Times New Roman" pitchFamily="18" charset="0"/>
              </a:rPr>
              <a:t>En oportunidades se observan edemas con predominio en cuero cabelludo y escroto, lo que motiva la internación del paciente.</a:t>
            </a:r>
            <a:endParaRPr lang="es-AR" dirty="0">
              <a:solidFill>
                <a:srgbClr val="FF0000"/>
              </a:solidFill>
              <a:latin typeface="Times New Roman" pitchFamily="18" charset="0"/>
              <a:cs typeface="Times New Roman" pitchFamily="18" charset="0"/>
            </a:endParaRPr>
          </a:p>
          <a:p>
            <a:r>
              <a:rPr lang="es-ES" dirty="0" smtClean="0">
                <a:latin typeface="Times New Roman" pitchFamily="18" charset="0"/>
                <a:cs typeface="Times New Roman" pitchFamily="18" charset="0"/>
              </a:rPr>
              <a:t>Las </a:t>
            </a:r>
            <a:r>
              <a:rPr lang="es-ES" dirty="0">
                <a:latin typeface="Times New Roman" pitchFamily="18" charset="0"/>
                <a:cs typeface="Times New Roman" pitchFamily="18" charset="0"/>
              </a:rPr>
              <a:t>lesiones predominan en raíz de miembros inferiores y tienden a extenderse. Cursa con dolor abdominal agudo (compromiso del tracto gastrointestinal), compromiso renal, alteraciones en la presión arterial y afectación articular (artritis no migratoria</a:t>
            </a:r>
            <a:r>
              <a:rPr lang="es-ES" dirty="0" smtClean="0">
                <a:latin typeface="Times New Roman" pitchFamily="18" charset="0"/>
                <a:cs typeface="Times New Roman" pitchFamily="18" charset="0"/>
              </a:rPr>
              <a:t>).</a:t>
            </a:r>
          </a:p>
          <a:p>
            <a:r>
              <a:rPr lang="es-ES" dirty="0">
                <a:latin typeface="Times New Roman" pitchFamily="18" charset="0"/>
                <a:cs typeface="Times New Roman" pitchFamily="18" charset="0"/>
              </a:rPr>
              <a:t>En la histología se observa una </a:t>
            </a:r>
            <a:r>
              <a:rPr lang="es-ES" dirty="0" err="1">
                <a:latin typeface="Times New Roman" pitchFamily="18" charset="0"/>
                <a:cs typeface="Times New Roman" pitchFamily="18" charset="0"/>
              </a:rPr>
              <a:t>capilaritis</a:t>
            </a:r>
            <a:r>
              <a:rPr lang="es-ES" dirty="0">
                <a:latin typeface="Times New Roman" pitchFamily="18" charset="0"/>
                <a:cs typeface="Times New Roman" pitchFamily="18" charset="0"/>
              </a:rPr>
              <a:t> de causa desconocida: se agrupan bajo este nombre distintas patologías. Vasculitis </a:t>
            </a:r>
            <a:r>
              <a:rPr lang="es-ES" dirty="0" err="1">
                <a:latin typeface="Times New Roman" pitchFamily="18" charset="0"/>
                <a:cs typeface="Times New Roman" pitchFamily="18" charset="0"/>
              </a:rPr>
              <a:t>necrosante</a:t>
            </a:r>
            <a:r>
              <a:rPr lang="es-ES" dirty="0">
                <a:latin typeface="Times New Roman" pitchFamily="18" charset="0"/>
                <a:cs typeface="Times New Roman" pitchFamily="18" charset="0"/>
              </a:rPr>
              <a:t> y los </a:t>
            </a:r>
            <a:r>
              <a:rPr lang="es-ES" dirty="0" err="1">
                <a:latin typeface="Times New Roman" pitchFamily="18" charset="0"/>
                <a:cs typeface="Times New Roman" pitchFamily="18" charset="0"/>
              </a:rPr>
              <a:t>inmunorreaccionantes</a:t>
            </a:r>
            <a:r>
              <a:rPr lang="es-ES" dirty="0">
                <a:latin typeface="Times New Roman" pitchFamily="18" charset="0"/>
                <a:cs typeface="Times New Roman" pitchFamily="18" charset="0"/>
              </a:rPr>
              <a:t> que se </a:t>
            </a:r>
            <a:r>
              <a:rPr lang="en-US" dirty="0" err="1">
                <a:latin typeface="Times New Roman" pitchFamily="18" charset="0"/>
                <a:cs typeface="Times New Roman" pitchFamily="18" charset="0"/>
              </a:rPr>
              <a:t>depositan</a:t>
            </a:r>
            <a:r>
              <a:rPr lang="en-US" dirty="0">
                <a:latin typeface="Times New Roman" pitchFamily="18" charset="0"/>
                <a:cs typeface="Times New Roman" pitchFamily="18" charset="0"/>
              </a:rPr>
              <a:t> en </a:t>
            </a:r>
            <a:r>
              <a:rPr lang="en-US" dirty="0" err="1" smtClean="0">
                <a:latin typeface="Times New Roman" pitchFamily="18" charset="0"/>
                <a:cs typeface="Times New Roman" pitchFamily="18" charset="0"/>
              </a:rPr>
              <a:t>piel</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son IgA</a:t>
            </a:r>
            <a:r>
              <a:rPr lang="en-US" dirty="0" smtClean="0">
                <a:latin typeface="Times New Roman" pitchFamily="18" charset="0"/>
                <a:cs typeface="Times New Roman" pitchFamily="18" charset="0"/>
              </a:rPr>
              <a:t>.</a:t>
            </a:r>
            <a:r>
              <a:rPr lang="es-ES" dirty="0">
                <a:latin typeface="Times New Roman" pitchFamily="18" charset="0"/>
                <a:cs typeface="Times New Roman" pitchFamily="18" charset="0"/>
              </a:rPr>
              <a:t> </a:t>
            </a:r>
            <a:endParaRPr lang="es-AR" dirty="0">
              <a:latin typeface="Times New Roman" pitchFamily="18" charset="0"/>
              <a:cs typeface="Times New Roman" pitchFamily="18" charset="0"/>
            </a:endParaRPr>
          </a:p>
          <a:p>
            <a:r>
              <a:rPr lang="es-ES" dirty="0" smtClean="0">
                <a:latin typeface="Times New Roman" pitchFamily="18" charset="0"/>
                <a:cs typeface="Times New Roman" pitchFamily="18" charset="0"/>
              </a:rPr>
              <a:t> </a:t>
            </a:r>
            <a:endParaRPr lang="es-AR" dirty="0">
              <a:latin typeface="Times New Roman" pitchFamily="18" charset="0"/>
              <a:cs typeface="Times New Roman" pitchFamily="18" charset="0"/>
            </a:endParaRPr>
          </a:p>
          <a:p>
            <a:pPr algn="just"/>
            <a:r>
              <a:rPr lang="es-E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5" name="Picture 4"/>
          <p:cNvPicPr>
            <a:picLocks noChangeAspect="1"/>
          </p:cNvPicPr>
          <p:nvPr/>
        </p:nvPicPr>
        <p:blipFill>
          <a:blip r:embed="rId2"/>
          <a:stretch>
            <a:fillRect/>
          </a:stretch>
        </p:blipFill>
        <p:spPr>
          <a:xfrm>
            <a:off x="7887222" y="1182353"/>
            <a:ext cx="2074950" cy="3769867"/>
          </a:xfrm>
          <a:prstGeom prst="rect">
            <a:avLst/>
          </a:prstGeom>
          <a:ln>
            <a:solidFill>
              <a:srgbClr val="FF0000"/>
            </a:solidFill>
          </a:ln>
        </p:spPr>
      </p:pic>
      <p:sp>
        <p:nvSpPr>
          <p:cNvPr id="6" name="5 Rectángulo"/>
          <p:cNvSpPr/>
          <p:nvPr/>
        </p:nvSpPr>
        <p:spPr>
          <a:xfrm>
            <a:off x="6067184" y="5047170"/>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1733903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3370" y="813021"/>
            <a:ext cx="3172663" cy="369332"/>
          </a:xfrm>
          <a:prstGeom prst="rect">
            <a:avLst/>
          </a:prstGeom>
        </p:spPr>
        <p:txBody>
          <a:bodyPr wrap="none">
            <a:spAutoFit/>
          </a:bodyPr>
          <a:lstStyle/>
          <a:p>
            <a:r>
              <a:rPr lang="en-US" b="1" dirty="0" err="1">
                <a:solidFill>
                  <a:srgbClr val="00B050"/>
                </a:solidFill>
                <a:latin typeface="Times New Roman" pitchFamily="18" charset="0"/>
                <a:cs typeface="Times New Roman" pitchFamily="18" charset="0"/>
              </a:rPr>
              <a:t>Púrpura</a:t>
            </a:r>
            <a:r>
              <a:rPr lang="en-US" b="1" dirty="0">
                <a:solidFill>
                  <a:srgbClr val="00B050"/>
                </a:solidFill>
                <a:latin typeface="Times New Roman" pitchFamily="18" charset="0"/>
                <a:cs typeface="Times New Roman" pitchFamily="18" charset="0"/>
              </a:rPr>
              <a:t> de </a:t>
            </a:r>
            <a:r>
              <a:rPr lang="en-US" b="1" dirty="0" err="1">
                <a:solidFill>
                  <a:srgbClr val="00B050"/>
                </a:solidFill>
                <a:latin typeface="Times New Roman" pitchFamily="18" charset="0"/>
                <a:cs typeface="Times New Roman" pitchFamily="18" charset="0"/>
              </a:rPr>
              <a:t>Henoch-Schönlein</a:t>
            </a:r>
            <a:endParaRPr lang="en-US" b="1" dirty="0">
              <a:solidFill>
                <a:srgbClr val="00B050"/>
              </a:solidFill>
              <a:latin typeface="Times New Roman" pitchFamily="18" charset="0"/>
              <a:cs typeface="Times New Roman" pitchFamily="18" charset="0"/>
            </a:endParaRPr>
          </a:p>
        </p:txBody>
      </p:sp>
      <p:sp>
        <p:nvSpPr>
          <p:cNvPr id="3" name="Title 1"/>
          <p:cNvSpPr txBox="1">
            <a:spLocks/>
          </p:cNvSpPr>
          <p:nvPr/>
        </p:nvSpPr>
        <p:spPr>
          <a:xfrm>
            <a:off x="204717" y="607028"/>
            <a:ext cx="3802507"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4" name="Rectangle 3"/>
          <p:cNvSpPr/>
          <p:nvPr/>
        </p:nvSpPr>
        <p:spPr>
          <a:xfrm>
            <a:off x="1" y="1470904"/>
            <a:ext cx="7887222" cy="3139321"/>
          </a:xfrm>
          <a:prstGeom prst="rect">
            <a:avLst/>
          </a:prstGeom>
        </p:spPr>
        <p:txBody>
          <a:bodyPr wrap="square">
            <a:spAutoFit/>
          </a:bodyPr>
          <a:lstStyle/>
          <a:p>
            <a:pPr algn="just"/>
            <a:r>
              <a:rPr lang="es-ES" dirty="0">
                <a:solidFill>
                  <a:srgbClr val="94B0BE"/>
                </a:solidFill>
                <a:latin typeface="HelveticaNeueLTStd-BdCn"/>
              </a:rPr>
              <a:t>■ </a:t>
            </a:r>
            <a:r>
              <a:rPr lang="es-ES" dirty="0">
                <a:solidFill>
                  <a:srgbClr val="000000"/>
                </a:solidFill>
                <a:latin typeface="Times New Roman" pitchFamily="18" charset="0"/>
                <a:cs typeface="Times New Roman" pitchFamily="18" charset="0"/>
              </a:rPr>
              <a:t>Este es un subtipo </a:t>
            </a:r>
            <a:r>
              <a:rPr lang="es-ES" dirty="0" smtClean="0">
                <a:solidFill>
                  <a:srgbClr val="000000"/>
                </a:solidFill>
                <a:latin typeface="Times New Roman" pitchFamily="18" charset="0"/>
                <a:cs typeface="Times New Roman" pitchFamily="18" charset="0"/>
              </a:rPr>
              <a:t>específico </a:t>
            </a:r>
            <a:r>
              <a:rPr lang="es-ES" dirty="0">
                <a:solidFill>
                  <a:srgbClr val="000000"/>
                </a:solidFill>
                <a:latin typeface="Times New Roman" pitchFamily="18" charset="0"/>
                <a:cs typeface="Times New Roman" pitchFamily="18" charset="0"/>
              </a:rPr>
              <a:t>de vasculitis </a:t>
            </a:r>
            <a:r>
              <a:rPr lang="es-ES" dirty="0" smtClean="0">
                <a:solidFill>
                  <a:srgbClr val="000000"/>
                </a:solidFill>
                <a:latin typeface="Times New Roman" pitchFamily="18" charset="0"/>
                <a:cs typeface="Times New Roman" pitchFamily="18" charset="0"/>
              </a:rPr>
              <a:t>por hipersensibilidad </a:t>
            </a:r>
            <a:r>
              <a:rPr lang="es-ES" dirty="0">
                <a:solidFill>
                  <a:srgbClr val="000000"/>
                </a:solidFill>
                <a:latin typeface="Times New Roman" pitchFamily="18" charset="0"/>
                <a:cs typeface="Times New Roman" pitchFamily="18" charset="0"/>
              </a:rPr>
              <a:t>que ocurre principalmente en niños</a:t>
            </a:r>
            <a:r>
              <a:rPr lang="es-ES" dirty="0" smtClean="0">
                <a:solidFill>
                  <a:srgbClr val="000000"/>
                </a:solidFill>
                <a:latin typeface="Times New Roman" pitchFamily="18" charset="0"/>
                <a:cs typeface="Times New Roman" pitchFamily="18" charset="0"/>
              </a:rPr>
              <a:t>, pero </a:t>
            </a:r>
            <a:r>
              <a:rPr lang="es-ES" dirty="0">
                <a:solidFill>
                  <a:srgbClr val="000000"/>
                </a:solidFill>
                <a:latin typeface="Times New Roman" pitchFamily="18" charset="0"/>
                <a:cs typeface="Times New Roman" pitchFamily="18" charset="0"/>
              </a:rPr>
              <a:t>que también afecta a los adultos.</a:t>
            </a:r>
          </a:p>
          <a:p>
            <a:pPr algn="just"/>
            <a:r>
              <a:rPr lang="es-ES" dirty="0">
                <a:solidFill>
                  <a:srgbClr val="94B0BE"/>
                </a:solidFill>
                <a:latin typeface="Times New Roman" pitchFamily="18" charset="0"/>
                <a:cs typeface="Times New Roman" pitchFamily="18" charset="0"/>
              </a:rPr>
              <a:t>■ </a:t>
            </a:r>
            <a:r>
              <a:rPr lang="es-ES" dirty="0">
                <a:solidFill>
                  <a:srgbClr val="000000"/>
                </a:solidFill>
                <a:latin typeface="Times New Roman" pitchFamily="18" charset="0"/>
                <a:cs typeface="Times New Roman" pitchFamily="18" charset="0"/>
              </a:rPr>
              <a:t>Hay un antecedente de infección respiratoria del </a:t>
            </a:r>
            <a:r>
              <a:rPr lang="es-ES" dirty="0" smtClean="0">
                <a:solidFill>
                  <a:srgbClr val="000000"/>
                </a:solidFill>
                <a:latin typeface="Times New Roman" pitchFamily="18" charset="0"/>
                <a:cs typeface="Times New Roman" pitchFamily="18" charset="0"/>
              </a:rPr>
              <a:t>tracto superior </a:t>
            </a:r>
            <a:r>
              <a:rPr lang="es-ES" dirty="0">
                <a:solidFill>
                  <a:srgbClr val="000000"/>
                </a:solidFill>
                <a:latin typeface="Times New Roman" pitchFamily="18" charset="0"/>
                <a:cs typeface="Times New Roman" pitchFamily="18" charset="0"/>
              </a:rPr>
              <a:t>(75%) por estreptococos del grupo A</a:t>
            </a:r>
            <a:r>
              <a:rPr lang="es-ES" dirty="0" smtClean="0">
                <a:solidFill>
                  <a:srgbClr val="000000"/>
                </a:solidFill>
                <a:latin typeface="Times New Roman" pitchFamily="18" charset="0"/>
                <a:cs typeface="Times New Roman" pitchFamily="18" charset="0"/>
              </a:rPr>
              <a:t>. </a:t>
            </a:r>
          </a:p>
          <a:p>
            <a:pPr algn="just"/>
            <a:endParaRPr lang="es-ES" dirty="0" smtClean="0">
              <a:solidFill>
                <a:srgbClr val="000000"/>
              </a:solidFill>
              <a:latin typeface="Times New Roman" pitchFamily="18" charset="0"/>
              <a:cs typeface="Times New Roman" pitchFamily="18" charset="0"/>
            </a:endParaRPr>
          </a:p>
          <a:p>
            <a:pPr algn="just"/>
            <a:r>
              <a:rPr lang="es-ES" dirty="0" smtClean="0">
                <a:solidFill>
                  <a:srgbClr val="94B0BE"/>
                </a:solidFill>
                <a:latin typeface="Times New Roman" pitchFamily="18" charset="0"/>
                <a:cs typeface="Times New Roman" pitchFamily="18" charset="0"/>
              </a:rPr>
              <a:t>■ </a:t>
            </a:r>
            <a:r>
              <a:rPr lang="es-ES" dirty="0">
                <a:solidFill>
                  <a:srgbClr val="000000"/>
                </a:solidFill>
                <a:latin typeface="Times New Roman" pitchFamily="18" charset="0"/>
                <a:cs typeface="Times New Roman" pitchFamily="18" charset="0"/>
              </a:rPr>
              <a:t>El trastorno consiste en </a:t>
            </a:r>
            <a:r>
              <a:rPr lang="es-ES" b="1" dirty="0">
                <a:solidFill>
                  <a:srgbClr val="FF0000"/>
                </a:solidFill>
                <a:latin typeface="Times New Roman" pitchFamily="18" charset="0"/>
                <a:cs typeface="Times New Roman" pitchFamily="18" charset="0"/>
              </a:rPr>
              <a:t>púrpura </a:t>
            </a:r>
            <a:r>
              <a:rPr lang="es-ES" b="1" dirty="0" smtClean="0">
                <a:solidFill>
                  <a:srgbClr val="FF0000"/>
                </a:solidFill>
                <a:latin typeface="Times New Roman" pitchFamily="18" charset="0"/>
                <a:cs typeface="Times New Roman" pitchFamily="18" charset="0"/>
              </a:rPr>
              <a:t>palpable</a:t>
            </a:r>
            <a:r>
              <a:rPr lang="es-ES" dirty="0" smtClean="0">
                <a:solidFill>
                  <a:srgbClr val="000000"/>
                </a:solidFill>
                <a:latin typeface="Times New Roman" pitchFamily="18" charset="0"/>
                <a:cs typeface="Times New Roman" pitchFamily="18" charset="0"/>
              </a:rPr>
              <a:t> </a:t>
            </a:r>
            <a:r>
              <a:rPr lang="en-US" dirty="0" err="1" smtClean="0">
                <a:solidFill>
                  <a:srgbClr val="000000"/>
                </a:solidFill>
                <a:latin typeface="Times New Roman" pitchFamily="18" charset="0"/>
                <a:cs typeface="Times New Roman" pitchFamily="18" charset="0"/>
              </a:rPr>
              <a:t>que</a:t>
            </a:r>
            <a:r>
              <a:rPr lang="en-US" dirty="0" smtClean="0">
                <a:solidFill>
                  <a:srgbClr val="000000"/>
                </a:solidFill>
                <a:latin typeface="Times New Roman" pitchFamily="18" charset="0"/>
                <a:cs typeface="Times New Roman" pitchFamily="18" charset="0"/>
              </a:rPr>
              <a:t> </a:t>
            </a:r>
            <a:r>
              <a:rPr lang="en-US" dirty="0">
                <a:solidFill>
                  <a:srgbClr val="000000"/>
                </a:solidFill>
                <a:latin typeface="Times New Roman" pitchFamily="18" charset="0"/>
                <a:cs typeface="Times New Roman" pitchFamily="18" charset="0"/>
              </a:rPr>
              <a:t>se </a:t>
            </a:r>
            <a:r>
              <a:rPr lang="en-US" dirty="0" err="1">
                <a:solidFill>
                  <a:srgbClr val="000000"/>
                </a:solidFill>
                <a:latin typeface="Times New Roman" pitchFamily="18" charset="0"/>
                <a:cs typeface="Times New Roman" pitchFamily="18" charset="0"/>
              </a:rPr>
              <a:t>acompaña</a:t>
            </a:r>
            <a:r>
              <a:rPr lang="en-US" dirty="0">
                <a:solidFill>
                  <a:srgbClr val="000000"/>
                </a:solidFill>
                <a:latin typeface="Times New Roman" pitchFamily="18" charset="0"/>
                <a:cs typeface="Times New Roman" pitchFamily="18" charset="0"/>
              </a:rPr>
              <a:t> de angina intestinal (dolor </a:t>
            </a:r>
            <a:r>
              <a:rPr lang="en-US" dirty="0" smtClean="0">
                <a:solidFill>
                  <a:srgbClr val="000000"/>
                </a:solidFill>
                <a:latin typeface="Times New Roman" pitchFamily="18" charset="0"/>
                <a:cs typeface="Times New Roman" pitchFamily="18" charset="0"/>
              </a:rPr>
              <a:t>abdominal </a:t>
            </a:r>
            <a:r>
              <a:rPr lang="es-ES" dirty="0" smtClean="0">
                <a:solidFill>
                  <a:srgbClr val="000000"/>
                </a:solidFill>
                <a:latin typeface="Times New Roman" pitchFamily="18" charset="0"/>
                <a:cs typeface="Times New Roman" pitchFamily="18" charset="0"/>
              </a:rPr>
              <a:t>difuso </a:t>
            </a:r>
            <a:r>
              <a:rPr lang="es-ES" dirty="0">
                <a:solidFill>
                  <a:srgbClr val="000000"/>
                </a:solidFill>
                <a:latin typeface="Times New Roman" pitchFamily="18" charset="0"/>
                <a:cs typeface="Times New Roman" pitchFamily="18" charset="0"/>
              </a:rPr>
              <a:t>que se agrava después del sarampión), </a:t>
            </a:r>
            <a:r>
              <a:rPr lang="es-ES" dirty="0" smtClean="0">
                <a:solidFill>
                  <a:srgbClr val="000000"/>
                </a:solidFill>
                <a:latin typeface="Times New Roman" pitchFamily="18" charset="0"/>
                <a:cs typeface="Times New Roman" pitchFamily="18" charset="0"/>
              </a:rPr>
              <a:t>isquemia </a:t>
            </a:r>
            <a:r>
              <a:rPr lang="es-ES" dirty="0">
                <a:latin typeface="Times New Roman" pitchFamily="18" charset="0"/>
                <a:cs typeface="Times New Roman" pitchFamily="18" charset="0"/>
              </a:rPr>
              <a:t>intestinal, que por lo general incluye </a:t>
            </a:r>
            <a:r>
              <a:rPr lang="es-ES" dirty="0" smtClean="0">
                <a:latin typeface="Times New Roman" pitchFamily="18" charset="0"/>
                <a:cs typeface="Times New Roman" pitchFamily="18" charset="0"/>
              </a:rPr>
              <a:t>diarrea sanguinolenta</a:t>
            </a:r>
            <a:r>
              <a:rPr lang="es-ES" dirty="0">
                <a:latin typeface="Times New Roman" pitchFamily="18" charset="0"/>
                <a:cs typeface="Times New Roman" pitchFamily="18" charset="0"/>
              </a:rPr>
              <a:t>, afectación renal (hematuria y </a:t>
            </a:r>
            <a:r>
              <a:rPr lang="es-ES" dirty="0" smtClean="0">
                <a:latin typeface="Times New Roman" pitchFamily="18" charset="0"/>
                <a:cs typeface="Times New Roman" pitchFamily="18" charset="0"/>
              </a:rPr>
              <a:t>cilindros </a:t>
            </a:r>
            <a:r>
              <a:rPr lang="en-US" dirty="0" err="1" smtClean="0">
                <a:latin typeface="Times New Roman" pitchFamily="18" charset="0"/>
                <a:cs typeface="Times New Roman" pitchFamily="18" charset="0"/>
              </a:rPr>
              <a:t>eritrocíticos</a:t>
            </a:r>
            <a:r>
              <a:rPr lang="en-US" dirty="0">
                <a:latin typeface="Times New Roman" pitchFamily="18" charset="0"/>
                <a:cs typeface="Times New Roman" pitchFamily="18" charset="0"/>
              </a:rPr>
              <a:t>) y </a:t>
            </a:r>
            <a:r>
              <a:rPr lang="en-US" dirty="0" err="1" smtClean="0">
                <a:latin typeface="Times New Roman" pitchFamily="18" charset="0"/>
                <a:cs typeface="Times New Roman" pitchFamily="18" charset="0"/>
              </a:rPr>
              <a:t>artritis</a:t>
            </a:r>
            <a:r>
              <a:rPr lang="en-US" dirty="0" smtClean="0">
                <a:latin typeface="Times New Roman" pitchFamily="18" charset="0"/>
                <a:cs typeface="Times New Roman" pitchFamily="18" charset="0"/>
              </a:rPr>
              <a:t>.</a:t>
            </a:r>
          </a:p>
          <a:p>
            <a:pPr algn="just"/>
            <a:endParaRPr lang="en-US" dirty="0">
              <a:solidFill>
                <a:srgbClr val="FF0000"/>
              </a:solidFill>
              <a:latin typeface="Times New Roman" pitchFamily="18" charset="0"/>
              <a:cs typeface="Times New Roman" pitchFamily="18" charset="0"/>
            </a:endParaRPr>
          </a:p>
          <a:p>
            <a:pPr algn="just"/>
            <a:r>
              <a:rPr lang="es-ES" dirty="0">
                <a:latin typeface="Times New Roman" pitchFamily="18" charset="0"/>
                <a:cs typeface="Times New Roman" pitchFamily="18" charset="0"/>
              </a:rPr>
              <a:t>■ La morbilidad a largo plazo puede deberse a </a:t>
            </a:r>
            <a:r>
              <a:rPr lang="es-ES" dirty="0" smtClean="0">
                <a:latin typeface="Times New Roman" pitchFamily="18" charset="0"/>
                <a:cs typeface="Times New Roman" pitchFamily="18" charset="0"/>
              </a:rPr>
              <a:t>nefropatía </a:t>
            </a:r>
            <a:r>
              <a:rPr lang="en-US" dirty="0" err="1" smtClean="0">
                <a:latin typeface="Times New Roman" pitchFamily="18" charset="0"/>
                <a:cs typeface="Times New Roman" pitchFamily="18" charset="0"/>
              </a:rPr>
              <a:t>progresiva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(5%).</a:t>
            </a:r>
          </a:p>
        </p:txBody>
      </p:sp>
      <p:pic>
        <p:nvPicPr>
          <p:cNvPr id="5" name="Picture 4"/>
          <p:cNvPicPr>
            <a:picLocks noChangeAspect="1"/>
          </p:cNvPicPr>
          <p:nvPr/>
        </p:nvPicPr>
        <p:blipFill>
          <a:blip r:embed="rId2"/>
          <a:stretch>
            <a:fillRect/>
          </a:stretch>
        </p:blipFill>
        <p:spPr>
          <a:xfrm>
            <a:off x="7887222" y="1182353"/>
            <a:ext cx="2074950" cy="3769867"/>
          </a:xfrm>
          <a:prstGeom prst="rect">
            <a:avLst/>
          </a:prstGeom>
          <a:ln>
            <a:solidFill>
              <a:srgbClr val="FF0000"/>
            </a:solidFill>
          </a:ln>
        </p:spPr>
      </p:pic>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3491102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1005" y="371704"/>
            <a:ext cx="3802507"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a:t>
            </a:r>
            <a:endParaRPr lang="en-US" dirty="0">
              <a:cs typeface="Tahoma" pitchFamily="2"/>
            </a:endParaRPr>
          </a:p>
        </p:txBody>
      </p:sp>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7" name="6 Rectángulo"/>
          <p:cNvSpPr/>
          <p:nvPr/>
        </p:nvSpPr>
        <p:spPr>
          <a:xfrm>
            <a:off x="725766" y="1007120"/>
            <a:ext cx="8505640" cy="3970318"/>
          </a:xfrm>
          <a:prstGeom prst="rect">
            <a:avLst/>
          </a:prstGeom>
        </p:spPr>
        <p:txBody>
          <a:bodyPr wrap="square">
            <a:spAutoFit/>
          </a:bodyPr>
          <a:lstStyle/>
          <a:p>
            <a:pPr marL="285750" lvl="0" indent="-285750" algn="just" hangingPunct="0">
              <a:buFont typeface="Arial" pitchFamily="34" charset="0"/>
              <a:buChar char="•"/>
            </a:pPr>
            <a:r>
              <a:rPr lang="es-ES" sz="1400" b="1" dirty="0" smtClean="0">
                <a:latin typeface="Liberation Sans" pitchFamily="18"/>
              </a:rPr>
              <a:t>Dentro de las púrpuras vasculares, se dirán breves conceptos de las marcadas en negro, las cuales no fueron descriptas en la presentación actual.</a:t>
            </a:r>
          </a:p>
          <a:p>
            <a:pPr marL="285750" lvl="0" indent="-285750" algn="just" hangingPunct="0">
              <a:buFont typeface="Arial" pitchFamily="34" charset="0"/>
              <a:buChar char="•"/>
            </a:pPr>
            <a:endParaRPr lang="es-ES" sz="1400" b="1" dirty="0">
              <a:solidFill>
                <a:srgbClr val="FF0000"/>
              </a:solidFill>
              <a:latin typeface="Liberation Sans" pitchFamily="18"/>
            </a:endParaRPr>
          </a:p>
          <a:p>
            <a:pPr marL="285750" lvl="0" indent="-285750" algn="just" hangingPunct="0">
              <a:buFont typeface="Arial" pitchFamily="34" charset="0"/>
              <a:buChar char="•"/>
            </a:pPr>
            <a:r>
              <a:rPr lang="es-ES" sz="1400" b="1" dirty="0" smtClean="0">
                <a:solidFill>
                  <a:srgbClr val="FF0000"/>
                </a:solidFill>
                <a:latin typeface="Liberation Sans" pitchFamily="18"/>
              </a:rPr>
              <a:t>Vasculares</a:t>
            </a:r>
            <a:r>
              <a:rPr lang="es-ES" sz="1400" b="1" dirty="0" smtClean="0">
                <a:solidFill>
                  <a:srgbClr val="000000"/>
                </a:solidFill>
                <a:latin typeface="Liberation Sans" pitchFamily="18"/>
              </a:rPr>
              <a:t> </a:t>
            </a:r>
            <a:r>
              <a:rPr lang="es-ES" sz="1400" b="1" dirty="0">
                <a:solidFill>
                  <a:srgbClr val="000000"/>
                </a:solidFill>
                <a:latin typeface="Liberation Sans" pitchFamily="18"/>
              </a:rPr>
              <a:t>(púrpura no </a:t>
            </a:r>
            <a:r>
              <a:rPr lang="es-ES" sz="1400" b="1" dirty="0" err="1">
                <a:solidFill>
                  <a:srgbClr val="000000"/>
                </a:solidFill>
                <a:latin typeface="Liberation Sans" pitchFamily="18"/>
              </a:rPr>
              <a:t>trombocitopénica</a:t>
            </a:r>
            <a:r>
              <a:rPr lang="es-ES" sz="1400" b="1" dirty="0">
                <a:solidFill>
                  <a:srgbClr val="000000"/>
                </a:solidFill>
                <a:latin typeface="Liberation Sans" pitchFamily="18"/>
              </a:rPr>
              <a:t>)</a:t>
            </a:r>
          </a:p>
          <a:p>
            <a:pPr marL="285750" lvl="0" indent="-285750" algn="just" hangingPunct="0">
              <a:buFont typeface="Arial" pitchFamily="34" charset="0"/>
              <a:buChar char="•"/>
            </a:pPr>
            <a:r>
              <a:rPr lang="es-ES" sz="1400" b="1" dirty="0" err="1">
                <a:solidFill>
                  <a:srgbClr val="000000"/>
                </a:solidFill>
                <a:latin typeface="Liberation Sans" pitchFamily="18"/>
              </a:rPr>
              <a:t>Angiodermitis</a:t>
            </a:r>
            <a:r>
              <a:rPr lang="es-ES" sz="1400" b="1" dirty="0">
                <a:solidFill>
                  <a:srgbClr val="000000"/>
                </a:solidFill>
                <a:latin typeface="Liberation Sans" pitchFamily="18"/>
              </a:rPr>
              <a:t> ocre </a:t>
            </a:r>
            <a:r>
              <a:rPr lang="es-ES" sz="1400" b="1" dirty="0" err="1">
                <a:solidFill>
                  <a:srgbClr val="000000"/>
                </a:solidFill>
                <a:latin typeface="Liberation Sans" pitchFamily="18"/>
              </a:rPr>
              <a:t>purpúrica</a:t>
            </a:r>
            <a:r>
              <a:rPr lang="es-ES" sz="1400" b="1" dirty="0">
                <a:solidFill>
                  <a:srgbClr val="000000"/>
                </a:solidFill>
                <a:latin typeface="Liberation Sans" pitchFamily="18"/>
              </a:rPr>
              <a:t> y pigmentada </a:t>
            </a:r>
          </a:p>
          <a:p>
            <a:pPr marL="285750" lvl="0" indent="-285750" algn="just" hangingPunct="0">
              <a:buFont typeface="Arial" pitchFamily="34" charset="0"/>
              <a:buChar char="•"/>
            </a:pPr>
            <a:r>
              <a:rPr lang="es-ES" sz="1400" b="1" dirty="0" err="1">
                <a:solidFill>
                  <a:srgbClr val="000000"/>
                </a:solidFill>
                <a:latin typeface="Liberation Sans" pitchFamily="18"/>
              </a:rPr>
              <a:t>Angiodermatitis</a:t>
            </a:r>
            <a:r>
              <a:rPr lang="es-ES" sz="1400" b="1" dirty="0">
                <a:solidFill>
                  <a:srgbClr val="000000"/>
                </a:solidFill>
                <a:latin typeface="Liberation Sans" pitchFamily="18"/>
              </a:rPr>
              <a:t> </a:t>
            </a:r>
            <a:r>
              <a:rPr lang="es-ES" sz="1400" b="1" dirty="0" err="1">
                <a:solidFill>
                  <a:srgbClr val="000000"/>
                </a:solidFill>
                <a:latin typeface="Liberation Sans" pitchFamily="18"/>
              </a:rPr>
              <a:t>purpúrica</a:t>
            </a:r>
            <a:r>
              <a:rPr lang="es-ES" sz="1400" b="1" dirty="0">
                <a:solidFill>
                  <a:srgbClr val="000000"/>
                </a:solidFill>
                <a:latin typeface="Liberation Sans" pitchFamily="18"/>
              </a:rPr>
              <a:t> diseminada</a:t>
            </a:r>
            <a:r>
              <a:rPr lang="es-ES" sz="1400" dirty="0">
                <a:solidFill>
                  <a:srgbClr val="000000"/>
                </a:solidFill>
                <a:latin typeface="Liberation Sans" pitchFamily="18"/>
              </a:rPr>
              <a:t> </a:t>
            </a:r>
          </a:p>
          <a:p>
            <a:pPr marL="285750" lvl="0" indent="-285750" algn="just" hangingPunct="0">
              <a:buFont typeface="Arial" pitchFamily="34" charset="0"/>
              <a:buChar char="•"/>
            </a:pPr>
            <a:r>
              <a:rPr lang="es-ES" sz="1400" b="1" dirty="0">
                <a:solidFill>
                  <a:srgbClr val="000000"/>
                </a:solidFill>
                <a:latin typeface="Liberation Sans" pitchFamily="18"/>
              </a:rPr>
              <a:t>Brote petequial agudo</a:t>
            </a:r>
          </a:p>
          <a:p>
            <a:pPr marL="285750" lvl="0" indent="-285750" algn="just" hangingPunct="0">
              <a:buFont typeface="Arial" pitchFamily="34" charset="0"/>
              <a:buChar char="•"/>
            </a:pPr>
            <a:r>
              <a:rPr lang="es-ES" sz="1400" b="1" dirty="0">
                <a:solidFill>
                  <a:srgbClr val="00B050"/>
                </a:solidFill>
                <a:latin typeface="Liberation Sans" pitchFamily="18"/>
              </a:rPr>
              <a:t>Coagulación </a:t>
            </a:r>
            <a:r>
              <a:rPr lang="es-ES" sz="1400" b="1" dirty="0" err="1">
                <a:solidFill>
                  <a:srgbClr val="00B050"/>
                </a:solidFill>
                <a:latin typeface="Liberation Sans" pitchFamily="18"/>
              </a:rPr>
              <a:t>intravascular</a:t>
            </a:r>
            <a:r>
              <a:rPr lang="es-ES" sz="1400" b="1" dirty="0">
                <a:solidFill>
                  <a:srgbClr val="00B050"/>
                </a:solidFill>
                <a:latin typeface="Liberation Sans" pitchFamily="18"/>
              </a:rPr>
              <a:t> diseminada</a:t>
            </a:r>
          </a:p>
          <a:p>
            <a:pPr marL="285750" lvl="0" indent="-285750" algn="just" hangingPunct="0">
              <a:buFont typeface="Arial" pitchFamily="34" charset="0"/>
              <a:buChar char="•"/>
            </a:pPr>
            <a:r>
              <a:rPr lang="es-ES" sz="1400" b="1" dirty="0">
                <a:solidFill>
                  <a:srgbClr val="00B050"/>
                </a:solidFill>
                <a:latin typeface="Liberation Sans" pitchFamily="18"/>
              </a:rPr>
              <a:t>Dermatitis </a:t>
            </a:r>
            <a:r>
              <a:rPr lang="es-ES" sz="1400" b="1" dirty="0" err="1">
                <a:solidFill>
                  <a:srgbClr val="00B050"/>
                </a:solidFill>
                <a:latin typeface="Liberation Sans" pitchFamily="18"/>
              </a:rPr>
              <a:t>liquenoide</a:t>
            </a:r>
            <a:r>
              <a:rPr lang="es-ES" sz="1400" b="1" dirty="0">
                <a:solidFill>
                  <a:srgbClr val="00B050"/>
                </a:solidFill>
                <a:latin typeface="Liberation Sans" pitchFamily="18"/>
              </a:rPr>
              <a:t> </a:t>
            </a:r>
            <a:r>
              <a:rPr lang="es-ES" sz="1400" b="1" dirty="0" err="1">
                <a:solidFill>
                  <a:srgbClr val="00B050"/>
                </a:solidFill>
                <a:latin typeface="Liberation Sans" pitchFamily="18"/>
              </a:rPr>
              <a:t>purpúrica</a:t>
            </a:r>
            <a:r>
              <a:rPr lang="es-ES" sz="1400" b="1" dirty="0">
                <a:solidFill>
                  <a:srgbClr val="00B050"/>
                </a:solidFill>
                <a:latin typeface="Liberation Sans" pitchFamily="18"/>
              </a:rPr>
              <a:t> </a:t>
            </a:r>
            <a:r>
              <a:rPr lang="es-ES" sz="1400" dirty="0">
                <a:solidFill>
                  <a:srgbClr val="00B050"/>
                </a:solidFill>
                <a:latin typeface="Liberation Sans" pitchFamily="18"/>
              </a:rPr>
              <a:t>(pigmentada de </a:t>
            </a:r>
            <a:r>
              <a:rPr lang="es-ES" sz="1400" dirty="0" err="1">
                <a:solidFill>
                  <a:srgbClr val="00B050"/>
                </a:solidFill>
                <a:latin typeface="Liberation Sans" pitchFamily="18"/>
              </a:rPr>
              <a:t>Gougerot</a:t>
            </a:r>
            <a:r>
              <a:rPr lang="es-ES" sz="1400" dirty="0">
                <a:solidFill>
                  <a:srgbClr val="00B050"/>
                </a:solidFill>
                <a:latin typeface="Liberation Sans" pitchFamily="18"/>
              </a:rPr>
              <a:t> y </a:t>
            </a:r>
            <a:r>
              <a:rPr lang="es-ES" sz="1400" dirty="0" err="1">
                <a:solidFill>
                  <a:srgbClr val="00B050"/>
                </a:solidFill>
                <a:latin typeface="Liberation Sans" pitchFamily="18"/>
              </a:rPr>
              <a:t>Blum</a:t>
            </a:r>
            <a:r>
              <a:rPr lang="es-ES" sz="1400" dirty="0">
                <a:solidFill>
                  <a:srgbClr val="00B050"/>
                </a:solidFill>
                <a:latin typeface="Liberation Sans" pitchFamily="18"/>
              </a:rPr>
              <a:t>) </a:t>
            </a:r>
            <a:endParaRPr lang="es-AR" sz="1400" dirty="0">
              <a:solidFill>
                <a:srgbClr val="00B050"/>
              </a:solidFill>
              <a:latin typeface="Liberation Sans" pitchFamily="18"/>
            </a:endParaRPr>
          </a:p>
          <a:p>
            <a:pPr marL="285750" lvl="0" indent="-285750" algn="just" hangingPunct="0">
              <a:buFont typeface="Arial" pitchFamily="34" charset="0"/>
              <a:buChar char="•"/>
            </a:pPr>
            <a:r>
              <a:rPr lang="es-ES" sz="1400" b="1" dirty="0">
                <a:solidFill>
                  <a:srgbClr val="00B050"/>
                </a:solidFill>
                <a:latin typeface="Liberation Sans" pitchFamily="18"/>
              </a:rPr>
              <a:t>Enfermedad de </a:t>
            </a:r>
            <a:r>
              <a:rPr lang="es-ES" sz="1400" b="1" dirty="0" err="1">
                <a:solidFill>
                  <a:srgbClr val="00B050"/>
                </a:solidFill>
                <a:latin typeface="Liberation Sans" pitchFamily="18"/>
              </a:rPr>
              <a:t>Majocchi</a:t>
            </a:r>
            <a:r>
              <a:rPr lang="es-ES" sz="1400" b="1" dirty="0">
                <a:solidFill>
                  <a:srgbClr val="00B050"/>
                </a:solidFill>
                <a:latin typeface="Liberation Sans" pitchFamily="18"/>
              </a:rPr>
              <a:t> </a:t>
            </a:r>
            <a:r>
              <a:rPr lang="es-ES" sz="1400" dirty="0">
                <a:solidFill>
                  <a:srgbClr val="00B050"/>
                </a:solidFill>
                <a:latin typeface="Liberation Sans" pitchFamily="18"/>
              </a:rPr>
              <a:t>(púrpura anular </a:t>
            </a:r>
            <a:r>
              <a:rPr lang="es-ES" sz="1400" dirty="0" err="1">
                <a:solidFill>
                  <a:srgbClr val="00B050"/>
                </a:solidFill>
                <a:latin typeface="Liberation Sans" pitchFamily="18"/>
              </a:rPr>
              <a:t>telangiectoide</a:t>
            </a:r>
            <a:r>
              <a:rPr lang="es-ES" sz="1400" dirty="0">
                <a:solidFill>
                  <a:srgbClr val="00B050"/>
                </a:solidFill>
                <a:latin typeface="Liberation Sans" pitchFamily="18"/>
              </a:rPr>
              <a:t>)</a:t>
            </a:r>
            <a:endParaRPr lang="es-AR" sz="1400" dirty="0">
              <a:solidFill>
                <a:srgbClr val="00B050"/>
              </a:solidFill>
              <a:latin typeface="Liberation Sans" pitchFamily="18"/>
            </a:endParaRPr>
          </a:p>
          <a:p>
            <a:pPr marL="285750" lvl="0" indent="-285750" algn="just" hangingPunct="0">
              <a:buFont typeface="Arial" pitchFamily="34" charset="0"/>
              <a:buChar char="•"/>
            </a:pPr>
            <a:r>
              <a:rPr lang="es-ES" sz="1400" b="1" dirty="0">
                <a:solidFill>
                  <a:srgbClr val="000000"/>
                </a:solidFill>
                <a:latin typeface="Liberation Sans" pitchFamily="18"/>
              </a:rPr>
              <a:t>Erupción </a:t>
            </a:r>
            <a:r>
              <a:rPr lang="es-ES" sz="1400" b="1" dirty="0" err="1">
                <a:solidFill>
                  <a:srgbClr val="000000"/>
                </a:solidFill>
                <a:latin typeface="Liberation Sans" pitchFamily="18"/>
              </a:rPr>
              <a:t>purpúrica</a:t>
            </a:r>
            <a:r>
              <a:rPr lang="es-ES" sz="1400" b="1" dirty="0">
                <a:solidFill>
                  <a:srgbClr val="000000"/>
                </a:solidFill>
                <a:latin typeface="Liberation Sans" pitchFamily="18"/>
              </a:rPr>
              <a:t> pigmentada </a:t>
            </a:r>
            <a:r>
              <a:rPr lang="es-ES" sz="1400" dirty="0">
                <a:solidFill>
                  <a:srgbClr val="000000"/>
                </a:solidFill>
                <a:latin typeface="Liberation Sans" pitchFamily="18"/>
              </a:rPr>
              <a:t>(familiar)</a:t>
            </a:r>
          </a:p>
          <a:p>
            <a:pPr marL="285750" lvl="0" indent="-285750" algn="just" hangingPunct="0">
              <a:buFont typeface="Arial" pitchFamily="34" charset="0"/>
              <a:buChar char="•"/>
            </a:pPr>
            <a:r>
              <a:rPr lang="es-ES" sz="1400" b="1" dirty="0">
                <a:solidFill>
                  <a:srgbClr val="00B050"/>
                </a:solidFill>
                <a:latin typeface="Liberation Sans" pitchFamily="18"/>
              </a:rPr>
              <a:t>Liquen áureo</a:t>
            </a:r>
          </a:p>
          <a:p>
            <a:pPr marL="285750" lvl="0" indent="-285750" algn="just" hangingPunct="0">
              <a:buFont typeface="Arial" pitchFamily="34" charset="0"/>
              <a:buChar char="•"/>
            </a:pPr>
            <a:r>
              <a:rPr lang="es-ES" sz="1400" b="1" dirty="0">
                <a:solidFill>
                  <a:srgbClr val="000000"/>
                </a:solidFill>
                <a:latin typeface="Liberation Sans" pitchFamily="18"/>
              </a:rPr>
              <a:t>Púrpura de contacto</a:t>
            </a:r>
            <a:endParaRPr lang="es-AR" sz="1400" dirty="0">
              <a:solidFill>
                <a:srgbClr val="000000"/>
              </a:solidFill>
              <a:latin typeface="Liberation Sans" pitchFamily="18"/>
            </a:endParaRPr>
          </a:p>
          <a:p>
            <a:pPr marL="285750" lvl="0" indent="-285750" algn="just" hangingPunct="0">
              <a:buFont typeface="Arial" pitchFamily="34" charset="0"/>
              <a:buChar char="•"/>
            </a:pPr>
            <a:r>
              <a:rPr lang="es-AR" sz="1400" b="1" dirty="0">
                <a:solidFill>
                  <a:srgbClr val="000000"/>
                </a:solidFill>
                <a:latin typeface="Liberation Sans" pitchFamily="18"/>
              </a:rPr>
              <a:t>Púrpura senil</a:t>
            </a:r>
          </a:p>
          <a:p>
            <a:pPr marL="285750" lvl="0" indent="-285750" algn="just" hangingPunct="0">
              <a:buFont typeface="Arial" pitchFamily="34" charset="0"/>
              <a:buChar char="•"/>
            </a:pPr>
            <a:r>
              <a:rPr lang="es-ES" sz="1400" b="1" dirty="0">
                <a:solidFill>
                  <a:srgbClr val="00B050"/>
                </a:solidFill>
                <a:latin typeface="Liberation Sans" pitchFamily="18"/>
              </a:rPr>
              <a:t>Púrpura de </a:t>
            </a:r>
            <a:r>
              <a:rPr lang="es-ES" sz="1400" b="1" dirty="0" err="1">
                <a:solidFill>
                  <a:srgbClr val="00B050"/>
                </a:solidFill>
                <a:latin typeface="Liberation Sans" pitchFamily="18"/>
              </a:rPr>
              <a:t>Schamberg</a:t>
            </a:r>
            <a:r>
              <a:rPr lang="es-ES" sz="1400" b="1" dirty="0">
                <a:solidFill>
                  <a:srgbClr val="00B050"/>
                </a:solidFill>
                <a:latin typeface="Liberation Sans" pitchFamily="18"/>
              </a:rPr>
              <a:t> </a:t>
            </a:r>
          </a:p>
          <a:p>
            <a:pPr marL="285750" lvl="0" indent="-285750" algn="just" hangingPunct="0">
              <a:buFont typeface="Arial" pitchFamily="34" charset="0"/>
              <a:buChar char="•"/>
            </a:pPr>
            <a:r>
              <a:rPr lang="es-ES" sz="1400" b="1" dirty="0">
                <a:solidFill>
                  <a:srgbClr val="00B050"/>
                </a:solidFill>
                <a:latin typeface="Liberation Sans" pitchFamily="18"/>
              </a:rPr>
              <a:t>Púrpura de </a:t>
            </a:r>
            <a:r>
              <a:rPr lang="es-ES" sz="1400" b="1" dirty="0" err="1">
                <a:solidFill>
                  <a:srgbClr val="00B050"/>
                </a:solidFill>
                <a:latin typeface="Liberation Sans" pitchFamily="18"/>
              </a:rPr>
              <a:t>Schöenlein-Henoch</a:t>
            </a:r>
            <a:endParaRPr lang="es-AR" sz="1400" dirty="0">
              <a:solidFill>
                <a:srgbClr val="00B050"/>
              </a:solidFill>
              <a:latin typeface="Liberation Sans" pitchFamily="18"/>
            </a:endParaRPr>
          </a:p>
          <a:p>
            <a:pPr marL="285750" lvl="0" indent="-285750" algn="just" hangingPunct="0">
              <a:buFont typeface="Arial" pitchFamily="34" charset="0"/>
              <a:buChar char="•"/>
            </a:pPr>
            <a:r>
              <a:rPr lang="es-ES" sz="1400" b="1" dirty="0">
                <a:solidFill>
                  <a:srgbClr val="000000"/>
                </a:solidFill>
                <a:latin typeface="Liberation Sans" pitchFamily="18"/>
              </a:rPr>
              <a:t>Púrpura sistémica</a:t>
            </a:r>
            <a:endParaRPr lang="es-AR" sz="1400" dirty="0">
              <a:solidFill>
                <a:srgbClr val="000000"/>
              </a:solidFill>
              <a:latin typeface="Liberation Sans" pitchFamily="18"/>
            </a:endParaRPr>
          </a:p>
          <a:p>
            <a:pPr marL="285750" lvl="0" indent="-285750" algn="just" hangingPunct="0">
              <a:buFont typeface="Arial" pitchFamily="34" charset="0"/>
              <a:buChar char="•"/>
            </a:pPr>
            <a:r>
              <a:rPr lang="es-ES" sz="1400" b="1" dirty="0">
                <a:solidFill>
                  <a:srgbClr val="000000"/>
                </a:solidFill>
                <a:latin typeface="Liberation Sans" pitchFamily="18"/>
              </a:rPr>
              <a:t>Púrpura tóxica</a:t>
            </a:r>
            <a:r>
              <a:rPr lang="es-ES" sz="1400" dirty="0">
                <a:solidFill>
                  <a:srgbClr val="000000"/>
                </a:solidFill>
                <a:latin typeface="Liberation Sans" pitchFamily="18"/>
              </a:rPr>
              <a:t> </a:t>
            </a:r>
            <a:endParaRPr lang="es-AR" sz="1400" dirty="0">
              <a:solidFill>
                <a:srgbClr val="000000"/>
              </a:solidFill>
              <a:latin typeface="Liberation Sans" pitchFamily="18"/>
            </a:endParaRPr>
          </a:p>
        </p:txBody>
      </p:sp>
    </p:spTree>
    <p:extLst>
      <p:ext uri="{BB962C8B-B14F-4D97-AF65-F5344CB8AC3E}">
        <p14:creationId xmlns:p14="http://schemas.microsoft.com/office/powerpoint/2010/main" val="2396765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4717" y="607028"/>
            <a:ext cx="6169189" cy="67710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smtClean="0">
                <a:cs typeface="Tahoma" pitchFamily="2"/>
              </a:rPr>
              <a:t>PÚRPURAS. </a:t>
            </a:r>
            <a:r>
              <a:rPr lang="en-US" sz="2400" dirty="0" err="1" smtClean="0">
                <a:cs typeface="Tahoma" pitchFamily="2"/>
              </a:rPr>
              <a:t>Vasculares</a:t>
            </a:r>
            <a:endParaRPr lang="en-US" sz="2400" dirty="0">
              <a:cs typeface="Tahoma" pitchFamily="2"/>
            </a:endParaRPr>
          </a:p>
        </p:txBody>
      </p:sp>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2" name="1 Rectángulo"/>
          <p:cNvSpPr/>
          <p:nvPr/>
        </p:nvSpPr>
        <p:spPr>
          <a:xfrm>
            <a:off x="544607" y="1528936"/>
            <a:ext cx="9009530" cy="3354765"/>
          </a:xfrm>
          <a:prstGeom prst="rect">
            <a:avLst/>
          </a:prstGeom>
          <a:ln>
            <a:solidFill>
              <a:srgbClr val="FF0000"/>
            </a:solidFill>
          </a:ln>
        </p:spPr>
        <p:txBody>
          <a:bodyPr wrap="square">
            <a:spAutoFit/>
          </a:bodyPr>
          <a:lstStyle/>
          <a:p>
            <a:pPr marL="285750" indent="-285750">
              <a:buFont typeface="Arial" pitchFamily="34" charset="0"/>
              <a:buChar char="•"/>
            </a:pPr>
            <a:r>
              <a:rPr lang="es-ES" b="1" dirty="0" err="1">
                <a:solidFill>
                  <a:srgbClr val="00B050"/>
                </a:solidFill>
                <a:latin typeface="Times New Roman" pitchFamily="18" charset="0"/>
                <a:cs typeface="Times New Roman" pitchFamily="18" charset="0"/>
              </a:rPr>
              <a:t>Angiodermitis</a:t>
            </a:r>
            <a:r>
              <a:rPr lang="es-ES" b="1" dirty="0">
                <a:solidFill>
                  <a:srgbClr val="00B050"/>
                </a:solidFill>
                <a:latin typeface="Times New Roman" pitchFamily="18" charset="0"/>
                <a:cs typeface="Times New Roman" pitchFamily="18" charset="0"/>
              </a:rPr>
              <a:t> ocre </a:t>
            </a:r>
            <a:r>
              <a:rPr lang="es-ES" b="1" dirty="0" err="1">
                <a:solidFill>
                  <a:srgbClr val="00B050"/>
                </a:solidFill>
                <a:latin typeface="Times New Roman" pitchFamily="18" charset="0"/>
                <a:cs typeface="Times New Roman" pitchFamily="18" charset="0"/>
              </a:rPr>
              <a:t>purpúrica</a:t>
            </a:r>
            <a:r>
              <a:rPr lang="es-ES" b="1" dirty="0">
                <a:solidFill>
                  <a:srgbClr val="00B050"/>
                </a:solidFill>
                <a:latin typeface="Times New Roman" pitchFamily="18" charset="0"/>
                <a:cs typeface="Times New Roman" pitchFamily="18" charset="0"/>
              </a:rPr>
              <a:t> y </a:t>
            </a:r>
            <a:r>
              <a:rPr lang="es-ES" b="1" dirty="0" smtClean="0">
                <a:solidFill>
                  <a:srgbClr val="00B050"/>
                </a:solidFill>
                <a:latin typeface="Times New Roman" pitchFamily="18" charset="0"/>
                <a:cs typeface="Times New Roman" pitchFamily="18" charset="0"/>
              </a:rPr>
              <a:t>pigmentada. </a:t>
            </a:r>
            <a:r>
              <a:rPr lang="es-ES" dirty="0">
                <a:latin typeface="Times New Roman" pitchFamily="18" charset="0"/>
                <a:cs typeface="Times New Roman" pitchFamily="18" charset="0"/>
              </a:rPr>
              <a:t>Púrpura gravitacional, dermatitis ocre de </a:t>
            </a:r>
            <a:r>
              <a:rPr lang="es-ES" dirty="0" err="1">
                <a:latin typeface="Times New Roman" pitchFamily="18" charset="0"/>
                <a:cs typeface="Times New Roman" pitchFamily="18" charset="0"/>
              </a:rPr>
              <a:t>Favre</a:t>
            </a:r>
            <a:r>
              <a:rPr lang="es-ES" dirty="0">
                <a:latin typeface="Times New Roman" pitchFamily="18" charset="0"/>
                <a:cs typeface="Times New Roman" pitchFamily="18" charset="0"/>
              </a:rPr>
              <a:t>, </a:t>
            </a:r>
            <a:r>
              <a:rPr lang="es-ES" dirty="0" err="1" smtClean="0">
                <a:latin typeface="Times New Roman" pitchFamily="18" charset="0"/>
                <a:cs typeface="Times New Roman" pitchFamily="18" charset="0"/>
              </a:rPr>
              <a:t>acroangiodermatitis</a:t>
            </a:r>
            <a:r>
              <a:rPr lang="es-ES" dirty="0" smtClean="0">
                <a:latin typeface="Times New Roman" pitchFamily="18" charset="0"/>
                <a:cs typeface="Times New Roman" pitchFamily="18" charset="0"/>
              </a:rPr>
              <a:t>.</a:t>
            </a:r>
            <a:r>
              <a:rPr lang="es-AR" dirty="0">
                <a:latin typeface="Times New Roman" pitchFamily="18" charset="0"/>
                <a:cs typeface="Times New Roman" pitchFamily="18" charset="0"/>
              </a:rPr>
              <a:t> </a:t>
            </a:r>
            <a:r>
              <a:rPr lang="es-ES" dirty="0" smtClean="0">
                <a:latin typeface="Times New Roman" pitchFamily="18" charset="0"/>
                <a:cs typeface="Times New Roman" pitchFamily="18" charset="0"/>
              </a:rPr>
              <a:t>Está </a:t>
            </a:r>
            <a:r>
              <a:rPr lang="es-ES" dirty="0">
                <a:latin typeface="Times New Roman" pitchFamily="18" charset="0"/>
                <a:cs typeface="Times New Roman" pitchFamily="18" charset="0"/>
              </a:rPr>
              <a:t>asociada a insuficiencia venosa.</a:t>
            </a:r>
            <a:r>
              <a:rPr lang="es-ES" b="1" dirty="0" smtClean="0">
                <a:solidFill>
                  <a:srgbClr val="00B050"/>
                </a:solidFill>
                <a:latin typeface="Times New Roman" pitchFamily="18" charset="0"/>
                <a:cs typeface="Times New Roman" pitchFamily="18" charset="0"/>
              </a:rPr>
              <a:t> </a:t>
            </a:r>
            <a:r>
              <a:rPr lang="es-ES" dirty="0" smtClean="0">
                <a:latin typeface="Times New Roman" pitchFamily="18" charset="0"/>
                <a:cs typeface="Times New Roman" pitchFamily="18" charset="0"/>
              </a:rPr>
              <a:t>Más frecuente en hombres, en miembros inferiores. </a:t>
            </a:r>
            <a:endParaRPr lang="es-ES" b="1" dirty="0">
              <a:solidFill>
                <a:srgbClr val="00B050"/>
              </a:solidFill>
              <a:latin typeface="Times New Roman" pitchFamily="18" charset="0"/>
              <a:cs typeface="Times New Roman" pitchFamily="18" charset="0"/>
            </a:endParaRPr>
          </a:p>
          <a:p>
            <a:pPr marL="285750" lvl="0" indent="-285750" algn="just" hangingPunct="0">
              <a:buFont typeface="Arial" pitchFamily="34" charset="0"/>
              <a:buChar char="•"/>
            </a:pPr>
            <a:r>
              <a:rPr lang="es-ES" b="1" dirty="0" err="1">
                <a:solidFill>
                  <a:srgbClr val="00B050"/>
                </a:solidFill>
                <a:latin typeface="Times New Roman" pitchFamily="18" charset="0"/>
                <a:cs typeface="Times New Roman" pitchFamily="18" charset="0"/>
              </a:rPr>
              <a:t>Angiodermatitis</a:t>
            </a:r>
            <a:r>
              <a:rPr lang="es-ES" b="1" dirty="0">
                <a:solidFill>
                  <a:srgbClr val="00B050"/>
                </a:solidFill>
                <a:latin typeface="Times New Roman" pitchFamily="18" charset="0"/>
                <a:cs typeface="Times New Roman" pitchFamily="18" charset="0"/>
              </a:rPr>
              <a:t> </a:t>
            </a:r>
            <a:r>
              <a:rPr lang="es-ES" b="1" dirty="0" err="1">
                <a:solidFill>
                  <a:srgbClr val="00B050"/>
                </a:solidFill>
                <a:latin typeface="Times New Roman" pitchFamily="18" charset="0"/>
                <a:cs typeface="Times New Roman" pitchFamily="18" charset="0"/>
              </a:rPr>
              <a:t>purpúrica</a:t>
            </a:r>
            <a:r>
              <a:rPr lang="es-ES" b="1" dirty="0">
                <a:solidFill>
                  <a:srgbClr val="00B050"/>
                </a:solidFill>
                <a:latin typeface="Times New Roman" pitchFamily="18" charset="0"/>
                <a:cs typeface="Times New Roman" pitchFamily="18" charset="0"/>
              </a:rPr>
              <a:t> </a:t>
            </a:r>
            <a:r>
              <a:rPr lang="es-ES" b="1" dirty="0" smtClean="0">
                <a:solidFill>
                  <a:srgbClr val="00B050"/>
                </a:solidFill>
                <a:latin typeface="Times New Roman" pitchFamily="18" charset="0"/>
                <a:cs typeface="Times New Roman" pitchFamily="18" charset="0"/>
              </a:rPr>
              <a:t>diseminada. </a:t>
            </a:r>
            <a:r>
              <a:rPr lang="es-ES" dirty="0">
                <a:latin typeface="Times New Roman" pitchFamily="18" charset="0"/>
                <a:cs typeface="Times New Roman" pitchFamily="18" charset="0"/>
              </a:rPr>
              <a:t>R</a:t>
            </a:r>
            <a:r>
              <a:rPr lang="es-ES" dirty="0" smtClean="0">
                <a:latin typeface="Times New Roman" pitchFamily="18" charset="0"/>
                <a:cs typeface="Times New Roman" pitchFamily="18" charset="0"/>
              </a:rPr>
              <a:t>eacción </a:t>
            </a:r>
            <a:r>
              <a:rPr lang="es-ES" dirty="0">
                <a:latin typeface="Times New Roman" pitchFamily="18" charset="0"/>
                <a:cs typeface="Times New Roman" pitchFamily="18" charset="0"/>
              </a:rPr>
              <a:t>inflamatoria </a:t>
            </a:r>
            <a:r>
              <a:rPr lang="es-ES" dirty="0" smtClean="0">
                <a:latin typeface="Times New Roman" pitchFamily="18" charset="0"/>
                <a:cs typeface="Times New Roman" pitchFamily="18" charset="0"/>
              </a:rPr>
              <a:t>pruriginosa, frecuente en hombres. Ocurre </a:t>
            </a:r>
            <a:r>
              <a:rPr lang="es-ES" dirty="0">
                <a:latin typeface="Times New Roman" pitchFamily="18" charset="0"/>
                <a:cs typeface="Times New Roman" pitchFamily="18" charset="0"/>
              </a:rPr>
              <a:t>alrededor de los vasos </a:t>
            </a:r>
            <a:r>
              <a:rPr lang="es-ES" dirty="0" smtClean="0">
                <a:latin typeface="Times New Roman" pitchFamily="18" charset="0"/>
                <a:cs typeface="Times New Roman" pitchFamily="18" charset="0"/>
              </a:rPr>
              <a:t>pequeños, en miembros inferiores, puede llegar hasta abdomen inferior.</a:t>
            </a:r>
            <a:r>
              <a:rPr lang="es-ES" dirty="0" smtClean="0">
                <a:solidFill>
                  <a:srgbClr val="00B050"/>
                </a:solidFill>
                <a:latin typeface="Times New Roman" pitchFamily="18" charset="0"/>
                <a:cs typeface="Times New Roman" pitchFamily="18" charset="0"/>
              </a:rPr>
              <a:t> </a:t>
            </a:r>
            <a:endParaRPr lang="es-ES" dirty="0">
              <a:solidFill>
                <a:srgbClr val="00B050"/>
              </a:solidFill>
              <a:latin typeface="Times New Roman" pitchFamily="18" charset="0"/>
              <a:cs typeface="Times New Roman" pitchFamily="18" charset="0"/>
            </a:endParaRPr>
          </a:p>
          <a:p>
            <a:pPr marL="285750" indent="-285750" algn="just" hangingPunct="0">
              <a:buFont typeface="Arial" pitchFamily="34" charset="0"/>
              <a:buChar char="•"/>
            </a:pPr>
            <a:r>
              <a:rPr lang="es-ES" b="1" dirty="0">
                <a:solidFill>
                  <a:srgbClr val="00B050"/>
                </a:solidFill>
                <a:latin typeface="Times New Roman" pitchFamily="18" charset="0"/>
                <a:cs typeface="Times New Roman" pitchFamily="18" charset="0"/>
              </a:rPr>
              <a:t>Brote petequial </a:t>
            </a:r>
            <a:r>
              <a:rPr lang="es-ES" b="1" dirty="0" smtClean="0">
                <a:solidFill>
                  <a:srgbClr val="00B050"/>
                </a:solidFill>
                <a:latin typeface="Times New Roman" pitchFamily="18" charset="0"/>
                <a:cs typeface="Times New Roman" pitchFamily="18" charset="0"/>
              </a:rPr>
              <a:t>agudo. </a:t>
            </a:r>
            <a:r>
              <a:rPr lang="es-ES" dirty="0">
                <a:latin typeface="Times New Roman" pitchFamily="18" charset="0"/>
                <a:cs typeface="Times New Roman" pitchFamily="18" charset="0"/>
              </a:rPr>
              <a:t>Se produce por aumento de la presión </a:t>
            </a:r>
            <a:r>
              <a:rPr lang="es-ES" dirty="0" err="1">
                <a:latin typeface="Times New Roman" pitchFamily="18" charset="0"/>
                <a:cs typeface="Times New Roman" pitchFamily="18" charset="0"/>
              </a:rPr>
              <a:t>intravascular</a:t>
            </a:r>
            <a:r>
              <a:rPr lang="es-ES" dirty="0">
                <a:latin typeface="Times New Roman" pitchFamily="18" charset="0"/>
                <a:cs typeface="Times New Roman" pitchFamily="18" charset="0"/>
              </a:rPr>
              <a:t>; son lesiones que aparecen luego de tos o vómitos prolongados o con gran esfuerzo</a:t>
            </a:r>
            <a:r>
              <a:rPr lang="es-ES" dirty="0" smtClean="0">
                <a:latin typeface="Times New Roman" pitchFamily="18" charset="0"/>
                <a:cs typeface="Times New Roman" pitchFamily="18" charset="0"/>
              </a:rPr>
              <a:t>. </a:t>
            </a:r>
            <a:r>
              <a:rPr lang="es-ES" dirty="0" err="1">
                <a:latin typeface="Times New Roman" pitchFamily="18" charset="0"/>
                <a:cs typeface="Times New Roman" pitchFamily="18" charset="0"/>
              </a:rPr>
              <a:t>S</a:t>
            </a:r>
            <a:r>
              <a:rPr lang="es-ES" dirty="0" err="1" smtClean="0">
                <a:latin typeface="Times New Roman" pitchFamily="18" charset="0"/>
                <a:cs typeface="Times New Roman" pitchFamily="18" charset="0"/>
              </a:rPr>
              <a:t>ugilaciones</a:t>
            </a:r>
            <a:r>
              <a:rPr lang="es-ES" dirty="0" smtClean="0">
                <a:latin typeface="Times New Roman" pitchFamily="18" charset="0"/>
                <a:cs typeface="Times New Roman" pitchFamily="18" charset="0"/>
              </a:rPr>
              <a:t> </a:t>
            </a:r>
            <a:r>
              <a:rPr lang="es-ES" dirty="0">
                <a:latin typeface="Times New Roman" pitchFamily="18" charset="0"/>
                <a:cs typeface="Times New Roman" pitchFamily="18" charset="0"/>
              </a:rPr>
              <a:t>y dermatitis </a:t>
            </a:r>
            <a:r>
              <a:rPr lang="es-ES" dirty="0" err="1">
                <a:latin typeface="Times New Roman" pitchFamily="18" charset="0"/>
                <a:cs typeface="Times New Roman" pitchFamily="18" charset="0"/>
              </a:rPr>
              <a:t>artefactas</a:t>
            </a:r>
            <a:r>
              <a:rPr lang="es-ES" dirty="0">
                <a:latin typeface="Times New Roman" pitchFamily="18" charset="0"/>
                <a:cs typeface="Times New Roman" pitchFamily="18" charset="0"/>
              </a:rPr>
              <a:t> de importancia médico-legal. Involucionan espontáneamente</a:t>
            </a:r>
            <a:r>
              <a:rPr lang="es-ES" dirty="0" smtClean="0">
                <a:latin typeface="Times New Roman" pitchFamily="18" charset="0"/>
                <a:cs typeface="Times New Roman" pitchFamily="18" charset="0"/>
              </a:rPr>
              <a:t>.</a:t>
            </a:r>
            <a:endParaRPr lang="es-ES" b="1" dirty="0" smtClean="0">
              <a:solidFill>
                <a:srgbClr val="00B050"/>
              </a:solidFill>
              <a:latin typeface="Times New Roman" pitchFamily="18" charset="0"/>
              <a:cs typeface="Times New Roman" pitchFamily="18" charset="0"/>
            </a:endParaRPr>
          </a:p>
          <a:p>
            <a:pPr marL="285750" indent="-285750" algn="just" hangingPunct="0">
              <a:buFont typeface="Arial" pitchFamily="34" charset="0"/>
              <a:buChar char="•"/>
            </a:pPr>
            <a:r>
              <a:rPr lang="es-ES" b="1" dirty="0">
                <a:solidFill>
                  <a:srgbClr val="00B050"/>
                </a:solidFill>
                <a:latin typeface="Times New Roman" pitchFamily="18" charset="0"/>
                <a:cs typeface="Times New Roman" pitchFamily="18" charset="0"/>
              </a:rPr>
              <a:t>Erupción </a:t>
            </a:r>
            <a:r>
              <a:rPr lang="es-ES" b="1" dirty="0" err="1">
                <a:solidFill>
                  <a:srgbClr val="00B050"/>
                </a:solidFill>
                <a:latin typeface="Times New Roman" pitchFamily="18" charset="0"/>
                <a:cs typeface="Times New Roman" pitchFamily="18" charset="0"/>
              </a:rPr>
              <a:t>purpúrica</a:t>
            </a:r>
            <a:r>
              <a:rPr lang="es-ES" b="1" dirty="0">
                <a:solidFill>
                  <a:srgbClr val="00B050"/>
                </a:solidFill>
                <a:latin typeface="Times New Roman" pitchFamily="18" charset="0"/>
                <a:cs typeface="Times New Roman" pitchFamily="18" charset="0"/>
              </a:rPr>
              <a:t> pigmentada (familiar</a:t>
            </a:r>
            <a:r>
              <a:rPr lang="es-ES" b="1" dirty="0" smtClean="0">
                <a:solidFill>
                  <a:srgbClr val="00B050"/>
                </a:solidFill>
                <a:latin typeface="Times New Roman" pitchFamily="18" charset="0"/>
                <a:cs typeface="Times New Roman" pitchFamily="18" charset="0"/>
              </a:rPr>
              <a:t>). </a:t>
            </a:r>
            <a:r>
              <a:rPr lang="es-ES" dirty="0" smtClean="0">
                <a:latin typeface="Times New Roman" pitchFamily="18" charset="0"/>
                <a:cs typeface="Times New Roman" pitchFamily="18" charset="0"/>
              </a:rPr>
              <a:t>Sugiere un gen dominante. Aparece </a:t>
            </a:r>
            <a:r>
              <a:rPr lang="es-ES" dirty="0">
                <a:latin typeface="Times New Roman" pitchFamily="18" charset="0"/>
                <a:cs typeface="Times New Roman" pitchFamily="18" charset="0"/>
              </a:rPr>
              <a:t>en la infancia y </a:t>
            </a:r>
            <a:r>
              <a:rPr lang="es-ES" dirty="0" smtClean="0">
                <a:latin typeface="Times New Roman" pitchFamily="18" charset="0"/>
                <a:cs typeface="Times New Roman" pitchFamily="18" charset="0"/>
              </a:rPr>
              <a:t>adolescencia; compromete </a:t>
            </a:r>
            <a:r>
              <a:rPr lang="es-ES" dirty="0">
                <a:latin typeface="Times New Roman" pitchFamily="18" charset="0"/>
                <a:cs typeface="Times New Roman" pitchFamily="18" charset="0"/>
              </a:rPr>
              <a:t>los miembros y la superficie </a:t>
            </a:r>
            <a:r>
              <a:rPr lang="es-ES" dirty="0" err="1">
                <a:latin typeface="Times New Roman" pitchFamily="18" charset="0"/>
                <a:cs typeface="Times New Roman" pitchFamily="18" charset="0"/>
              </a:rPr>
              <a:t>flexora</a:t>
            </a:r>
            <a:r>
              <a:rPr lang="es-ES" dirty="0">
                <a:latin typeface="Times New Roman" pitchFamily="18" charset="0"/>
                <a:cs typeface="Times New Roman" pitchFamily="18" charset="0"/>
              </a:rPr>
              <a:t> de los mismos. </a:t>
            </a:r>
            <a:r>
              <a:rPr lang="es-ES" dirty="0" smtClean="0">
                <a:latin typeface="Times New Roman" pitchFamily="18" charset="0"/>
                <a:cs typeface="Times New Roman" pitchFamily="18" charset="0"/>
              </a:rPr>
              <a:t> </a:t>
            </a:r>
            <a:endParaRPr lang="es-AR" sz="1400" b="1" dirty="0">
              <a:solidFill>
                <a:srgbClr val="000000"/>
              </a:solidFill>
              <a:latin typeface="Times New Roman" pitchFamily="18" charset="0"/>
              <a:cs typeface="Times New Roman" pitchFamily="18" charset="0"/>
            </a:endParaRPr>
          </a:p>
          <a:p>
            <a:pPr marL="285750" lvl="0" indent="-285750" algn="just" hangingPunct="0">
              <a:buFont typeface="Arial" pitchFamily="34" charset="0"/>
              <a:buChar char="•"/>
            </a:pPr>
            <a:endParaRPr lang="es-ES" sz="1400" b="1"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31621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4716" y="338554"/>
            <a:ext cx="6041443" cy="1354217"/>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dirty="0">
                <a:cs typeface="Tahoma" pitchFamily="2"/>
              </a:rPr>
              <a:t>PÚRPURAS. </a:t>
            </a:r>
            <a:r>
              <a:rPr lang="en-US" sz="2800" dirty="0" err="1">
                <a:cs typeface="Tahoma" pitchFamily="2"/>
              </a:rPr>
              <a:t>Vasculares</a:t>
            </a:r>
            <a:endParaRPr lang="en-US" sz="2800" dirty="0">
              <a:cs typeface="Tahoma" pitchFamily="2"/>
            </a:endParaRPr>
          </a:p>
          <a:p>
            <a:endParaRPr lang="en-US" dirty="0">
              <a:cs typeface="Tahoma" pitchFamily="2"/>
            </a:endParaRPr>
          </a:p>
        </p:txBody>
      </p:sp>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2" name="1 Rectángulo"/>
          <p:cNvSpPr/>
          <p:nvPr/>
        </p:nvSpPr>
        <p:spPr>
          <a:xfrm>
            <a:off x="490819" y="1015662"/>
            <a:ext cx="9009530" cy="3693319"/>
          </a:xfrm>
          <a:prstGeom prst="rect">
            <a:avLst/>
          </a:prstGeom>
          <a:ln>
            <a:solidFill>
              <a:srgbClr val="FF0000"/>
            </a:solidFill>
          </a:ln>
        </p:spPr>
        <p:txBody>
          <a:bodyPr wrap="square">
            <a:spAutoFit/>
          </a:bodyPr>
          <a:lstStyle/>
          <a:p>
            <a:pPr marL="285750" lvl="0" indent="-285750" algn="just" hangingPunct="0">
              <a:buFont typeface="Arial" pitchFamily="34" charset="0"/>
              <a:buChar char="•"/>
            </a:pPr>
            <a:r>
              <a:rPr lang="es-ES" b="1" dirty="0" smtClean="0">
                <a:solidFill>
                  <a:srgbClr val="00B050"/>
                </a:solidFill>
                <a:latin typeface="Times New Roman" pitchFamily="18" charset="0"/>
                <a:cs typeface="Times New Roman" pitchFamily="18" charset="0"/>
              </a:rPr>
              <a:t>Púrpura de contacto. </a:t>
            </a:r>
            <a:r>
              <a:rPr lang="es-ES" dirty="0">
                <a:latin typeface="Times New Roman" pitchFamily="18" charset="0"/>
                <a:cs typeface="Times New Roman" pitchFamily="18" charset="0"/>
              </a:rPr>
              <a:t>P</a:t>
            </a:r>
            <a:r>
              <a:rPr lang="es-ES" dirty="0" smtClean="0">
                <a:latin typeface="Times New Roman" pitchFamily="18" charset="0"/>
                <a:cs typeface="Times New Roman" pitchFamily="18" charset="0"/>
              </a:rPr>
              <a:t>úrpura con poco o nada de componente eccematoso. Algunas sustancias están relacionadas con ropa de color caqui, aditivos de objetos de goma, blanqueadores ópticos, etc. </a:t>
            </a:r>
            <a:endParaRPr lang="es-AR" dirty="0" smtClean="0">
              <a:solidFill>
                <a:srgbClr val="00B050"/>
              </a:solidFill>
              <a:latin typeface="Times New Roman" pitchFamily="18" charset="0"/>
              <a:cs typeface="Times New Roman" pitchFamily="18" charset="0"/>
            </a:endParaRPr>
          </a:p>
          <a:p>
            <a:pPr marL="285750" lvl="0" indent="-285750" algn="just" hangingPunct="0">
              <a:buFont typeface="Arial" pitchFamily="34" charset="0"/>
              <a:buChar char="•"/>
            </a:pPr>
            <a:r>
              <a:rPr lang="es-AR" b="1" dirty="0" smtClean="0">
                <a:solidFill>
                  <a:srgbClr val="00B050"/>
                </a:solidFill>
                <a:latin typeface="Times New Roman" pitchFamily="18" charset="0"/>
                <a:cs typeface="Times New Roman" pitchFamily="18" charset="0"/>
              </a:rPr>
              <a:t>Púrpura senil. </a:t>
            </a:r>
            <a:r>
              <a:rPr lang="es-ES" dirty="0" smtClean="0">
                <a:latin typeface="Times New Roman" pitchFamily="18" charset="0"/>
                <a:cs typeface="Times New Roman" pitchFamily="18" charset="0"/>
              </a:rPr>
              <a:t>Ocurre en piel alterada por la edad, radiaciones solares o </a:t>
            </a:r>
            <a:r>
              <a:rPr lang="es-ES" dirty="0" err="1" smtClean="0">
                <a:latin typeface="Times New Roman" pitchFamily="18" charset="0"/>
                <a:cs typeface="Times New Roman" pitchFamily="18" charset="0"/>
              </a:rPr>
              <a:t>corticoesteroides</a:t>
            </a:r>
            <a:r>
              <a:rPr lang="es-ES" dirty="0" smtClean="0">
                <a:latin typeface="Times New Roman" pitchFamily="18" charset="0"/>
                <a:cs typeface="Times New Roman" pitchFamily="18" charset="0"/>
              </a:rPr>
              <a:t>. Se ve en partes expuestas de las manos y antebrazos o en las piernas. </a:t>
            </a:r>
            <a:endParaRPr lang="es-AR" b="1" dirty="0" smtClean="0">
              <a:solidFill>
                <a:srgbClr val="00B050"/>
              </a:solidFill>
              <a:latin typeface="Times New Roman" pitchFamily="18" charset="0"/>
              <a:cs typeface="Times New Roman" pitchFamily="18" charset="0"/>
            </a:endParaRPr>
          </a:p>
          <a:p>
            <a:pPr marL="285750" indent="-285750">
              <a:buFont typeface="Arial" pitchFamily="34" charset="0"/>
              <a:buChar char="•"/>
            </a:pPr>
            <a:r>
              <a:rPr lang="es-ES" b="1" dirty="0" smtClean="0">
                <a:solidFill>
                  <a:srgbClr val="00B050"/>
                </a:solidFill>
                <a:latin typeface="Times New Roman" pitchFamily="18" charset="0"/>
                <a:cs typeface="Times New Roman" pitchFamily="18" charset="0"/>
              </a:rPr>
              <a:t>Púrpura sistémica. </a:t>
            </a:r>
            <a:r>
              <a:rPr lang="es-ES" dirty="0" smtClean="0">
                <a:latin typeface="Times New Roman" pitchFamily="18" charset="0"/>
                <a:cs typeface="Times New Roman" pitchFamily="18" charset="0"/>
              </a:rPr>
              <a:t>Diversas afecciones la presentan: escorbuto, pacientes con </a:t>
            </a:r>
            <a:r>
              <a:rPr lang="es-ES" dirty="0" err="1" smtClean="0">
                <a:latin typeface="Times New Roman" pitchFamily="18" charset="0"/>
                <a:cs typeface="Times New Roman" pitchFamily="18" charset="0"/>
              </a:rPr>
              <a:t>amiloidosis</a:t>
            </a:r>
            <a:r>
              <a:rPr lang="es-ES" dirty="0" smtClean="0">
                <a:latin typeface="Times New Roman" pitchFamily="18" charset="0"/>
                <a:cs typeface="Times New Roman" pitchFamily="18" charset="0"/>
              </a:rPr>
              <a:t> primaria, síndrome de </a:t>
            </a:r>
            <a:r>
              <a:rPr lang="es-ES" dirty="0" err="1" smtClean="0">
                <a:latin typeface="Times New Roman" pitchFamily="18" charset="0"/>
                <a:cs typeface="Times New Roman" pitchFamily="18" charset="0"/>
              </a:rPr>
              <a:t>Ehlers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Danlos</a:t>
            </a:r>
            <a:r>
              <a:rPr lang="es-ES" dirty="0" smtClean="0">
                <a:latin typeface="Times New Roman" pitchFamily="18" charset="0"/>
                <a:cs typeface="Times New Roman" pitchFamily="18" charset="0"/>
              </a:rPr>
              <a:t>, sepsis, endocarditis infecciosa subaguda, fiebre de las montañas rocallosas, enfermedades renales, hepáticas y desnutrición entre otras.</a:t>
            </a:r>
            <a:endParaRPr lang="es-AR" dirty="0" smtClean="0">
              <a:latin typeface="Times New Roman" pitchFamily="18" charset="0"/>
              <a:cs typeface="Times New Roman" pitchFamily="18" charset="0"/>
            </a:endParaRPr>
          </a:p>
          <a:p>
            <a:pPr marL="285750" indent="-285750" algn="just" hangingPunct="0">
              <a:buFont typeface="Arial" pitchFamily="34" charset="0"/>
              <a:buChar char="•"/>
            </a:pPr>
            <a:r>
              <a:rPr lang="es-ES" b="1" dirty="0" smtClean="0">
                <a:solidFill>
                  <a:srgbClr val="00B050"/>
                </a:solidFill>
                <a:latin typeface="Times New Roman" pitchFamily="18" charset="0"/>
                <a:cs typeface="Times New Roman" pitchFamily="18" charset="0"/>
              </a:rPr>
              <a:t>Púrpura tóxica. </a:t>
            </a:r>
            <a:r>
              <a:rPr lang="es-ES" dirty="0" smtClean="0">
                <a:latin typeface="Times New Roman" pitchFamily="18" charset="0"/>
                <a:cs typeface="Times New Roman" pitchFamily="18" charset="0"/>
              </a:rPr>
              <a:t>Existen drogas que sin causar alteraciones en las plaquetas pueden causar púrpura por  efecto directo o inmunológico sobre los vasos. Estas sustancias incluyen: arsénico, atropina, sales de bismuto, barbitúricos, cloranfenicol, </a:t>
            </a:r>
            <a:r>
              <a:rPr lang="es-ES" dirty="0" err="1" smtClean="0">
                <a:latin typeface="Times New Roman" pitchFamily="18" charset="0"/>
                <a:cs typeface="Times New Roman" pitchFamily="18" charset="0"/>
              </a:rPr>
              <a:t>clorotiazida</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clorpromazina</a:t>
            </a:r>
            <a:r>
              <a:rPr lang="es-ES" dirty="0" smtClean="0">
                <a:latin typeface="Times New Roman" pitchFamily="18" charset="0"/>
                <a:cs typeface="Times New Roman" pitchFamily="18" charset="0"/>
              </a:rPr>
              <a:t>, oro, tinturas de pelo, </a:t>
            </a:r>
            <a:r>
              <a:rPr lang="es-ES" dirty="0" err="1" smtClean="0">
                <a:latin typeface="Times New Roman" pitchFamily="18" charset="0"/>
                <a:cs typeface="Times New Roman" pitchFamily="18" charset="0"/>
              </a:rPr>
              <a:t>isoniazida</a:t>
            </a:r>
            <a:r>
              <a:rPr lang="es-ES" dirty="0" smtClean="0">
                <a:latin typeface="Times New Roman" pitchFamily="18" charset="0"/>
                <a:cs typeface="Times New Roman" pitchFamily="18" charset="0"/>
              </a:rPr>
              <a:t>, mentol, </a:t>
            </a:r>
            <a:r>
              <a:rPr lang="es-ES" dirty="0" err="1" smtClean="0">
                <a:latin typeface="Times New Roman" pitchFamily="18" charset="0"/>
                <a:cs typeface="Times New Roman" pitchFamily="18" charset="0"/>
              </a:rPr>
              <a:t>quinidina</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reserpina</a:t>
            </a:r>
            <a:r>
              <a:rPr lang="es-ES" dirty="0" smtClean="0">
                <a:latin typeface="Times New Roman" pitchFamily="18" charset="0"/>
                <a:cs typeface="Times New Roman" pitchFamily="18" charset="0"/>
              </a:rPr>
              <a:t>, sulfonamida, </a:t>
            </a:r>
            <a:r>
              <a:rPr lang="es-ES" dirty="0" err="1" smtClean="0">
                <a:latin typeface="Times New Roman" pitchFamily="18" charset="0"/>
                <a:cs typeface="Times New Roman" pitchFamily="18" charset="0"/>
              </a:rPr>
              <a:t>tartrazina</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tiouracilo</a:t>
            </a:r>
            <a:r>
              <a:rPr lang="es-ES" dirty="0" smtClean="0">
                <a:latin typeface="Times New Roman" pitchFamily="18" charset="0"/>
                <a:cs typeface="Times New Roman" pitchFamily="18" charset="0"/>
              </a:rPr>
              <a:t>, entre otras. </a:t>
            </a:r>
            <a:r>
              <a:rPr lang="es-ES" dirty="0" smtClean="0">
                <a:solidFill>
                  <a:srgbClr val="00B050"/>
                </a:solidFill>
                <a:latin typeface="Times New Roman" pitchFamily="18" charset="0"/>
                <a:cs typeface="Times New Roman" pitchFamily="18" charset="0"/>
              </a:rPr>
              <a:t> </a:t>
            </a:r>
            <a:endParaRPr lang="es-AR" sz="1400" b="1"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32503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9" y="0"/>
            <a:ext cx="5297885" cy="984885"/>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pPr lvl="0"/>
            <a:endParaRPr lang="en-US" dirty="0" smtClean="0">
              <a:cs typeface="Tahoma" pitchFamily="2"/>
            </a:endParaRPr>
          </a:p>
          <a:p>
            <a:pPr lvl="0"/>
            <a:r>
              <a:rPr lang="en-US" sz="2000" b="1" dirty="0" smtClean="0">
                <a:latin typeface="Times New Roman" pitchFamily="18" charset="0"/>
                <a:cs typeface="Times New Roman" pitchFamily="18" charset="0"/>
              </a:rPr>
              <a:t>PÚRPURAS.</a:t>
            </a:r>
            <a:endParaRPr lang="es-AR" sz="2000" b="1" dirty="0">
              <a:solidFill>
                <a:srgbClr val="FF0000"/>
              </a:solidFill>
              <a:latin typeface="Times New Roman" pitchFamily="18" charset="0"/>
              <a:ea typeface="Times New Roman"/>
              <a:cs typeface="Times New Roman" pitchFamily="18" charset="0"/>
            </a:endParaRPr>
          </a:p>
        </p:txBody>
      </p:sp>
      <p:sp>
        <p:nvSpPr>
          <p:cNvPr id="6" name="5 Rectángulo"/>
          <p:cNvSpPr/>
          <p:nvPr/>
        </p:nvSpPr>
        <p:spPr>
          <a:xfrm>
            <a:off x="8348112" y="5125123"/>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4" name="3 Rectángulo"/>
          <p:cNvSpPr/>
          <p:nvPr/>
        </p:nvSpPr>
        <p:spPr>
          <a:xfrm>
            <a:off x="217225" y="1045785"/>
            <a:ext cx="9456164" cy="307777"/>
          </a:xfrm>
          <a:prstGeom prst="rect">
            <a:avLst/>
          </a:prstGeom>
        </p:spPr>
        <p:txBody>
          <a:bodyPr wrap="square">
            <a:spAutoFit/>
          </a:bodyPr>
          <a:lstStyle/>
          <a:p>
            <a:pPr marL="285750" lvl="0" indent="-285750" algn="just" hangingPunct="0">
              <a:buFont typeface="Arial" pitchFamily="34" charset="0"/>
              <a:buChar char="•"/>
            </a:pPr>
            <a:r>
              <a:rPr lang="es-ES" sz="1400" b="1" dirty="0">
                <a:solidFill>
                  <a:prstClr val="black"/>
                </a:solidFill>
                <a:latin typeface="Liberation Sans" pitchFamily="18"/>
              </a:rPr>
              <a:t>Dentro </a:t>
            </a:r>
            <a:r>
              <a:rPr lang="es-ES" sz="1400" b="1" dirty="0" smtClean="0">
                <a:solidFill>
                  <a:prstClr val="black"/>
                </a:solidFill>
                <a:latin typeface="Liberation Sans" pitchFamily="18"/>
              </a:rPr>
              <a:t>de otras púrpuras, </a:t>
            </a:r>
            <a:r>
              <a:rPr lang="es-ES" sz="1400" b="1" dirty="0">
                <a:solidFill>
                  <a:prstClr val="black"/>
                </a:solidFill>
                <a:latin typeface="Liberation Sans" pitchFamily="18"/>
              </a:rPr>
              <a:t>se dirán breves </a:t>
            </a:r>
            <a:r>
              <a:rPr lang="es-ES" sz="1400" b="1" dirty="0" smtClean="0">
                <a:solidFill>
                  <a:prstClr val="black"/>
                </a:solidFill>
                <a:latin typeface="Liberation Sans" pitchFamily="18"/>
              </a:rPr>
              <a:t>conceptos, no </a:t>
            </a:r>
            <a:r>
              <a:rPr lang="es-ES" sz="1400" b="1" dirty="0">
                <a:solidFill>
                  <a:prstClr val="black"/>
                </a:solidFill>
                <a:latin typeface="Liberation Sans" pitchFamily="18"/>
              </a:rPr>
              <a:t>fueron descriptas en la presentación actual.</a:t>
            </a:r>
          </a:p>
        </p:txBody>
      </p:sp>
      <p:sp>
        <p:nvSpPr>
          <p:cNvPr id="5" name="4 Rectángulo"/>
          <p:cNvSpPr/>
          <p:nvPr/>
        </p:nvSpPr>
        <p:spPr>
          <a:xfrm>
            <a:off x="1926442" y="1750290"/>
            <a:ext cx="6037729" cy="2277547"/>
          </a:xfrm>
          <a:prstGeom prst="rect">
            <a:avLst/>
          </a:prstGeom>
        </p:spPr>
        <p:txBody>
          <a:bodyPr wrap="square">
            <a:spAutoFit/>
          </a:bodyPr>
          <a:lstStyle/>
          <a:p>
            <a:pPr marL="457200" lvl="0" indent="-457200" algn="just" hangingPunct="0"/>
            <a:r>
              <a:rPr lang="es-ES" sz="1600" b="1" dirty="0">
                <a:solidFill>
                  <a:srgbClr val="FF0000"/>
                </a:solidFill>
                <a:latin typeface="Times New Roman" pitchFamily="18" charset="0"/>
                <a:ea typeface="Times New Roman"/>
                <a:cs typeface="Times New Roman" pitchFamily="18" charset="0"/>
              </a:rPr>
              <a:t>Otras púrpuras</a:t>
            </a:r>
            <a:endParaRPr lang="es-AR" sz="1600" dirty="0">
              <a:solidFill>
                <a:srgbClr val="FF0000"/>
              </a:solidFill>
              <a:latin typeface="Times New Roman" pitchFamily="18" charset="0"/>
              <a:ea typeface="Times New Roman"/>
              <a:cs typeface="Times New Roman" pitchFamily="18" charset="0"/>
            </a:endParaRPr>
          </a:p>
          <a:p>
            <a:pPr marL="285750" lvl="0" indent="-285750" algn="just" hangingPunct="0">
              <a:buFont typeface="Arial" pitchFamily="34" charset="0"/>
              <a:buChar char="•"/>
            </a:pPr>
            <a:endParaRPr lang="es-ES" sz="1600" b="1" dirty="0" smtClean="0">
              <a:solidFill>
                <a:srgbClr val="000000"/>
              </a:solidFill>
              <a:latin typeface="Times New Roman" pitchFamily="18" charset="0"/>
              <a:ea typeface="Times New Roman"/>
              <a:cs typeface="Times New Roman" pitchFamily="18" charset="0"/>
            </a:endParaRPr>
          </a:p>
          <a:p>
            <a:pPr marL="285750" lvl="0" indent="-285750" algn="just" hangingPunct="0">
              <a:buFont typeface="Arial" pitchFamily="34" charset="0"/>
              <a:buChar char="•"/>
            </a:pPr>
            <a:r>
              <a:rPr lang="es-ES" sz="1600" b="1" dirty="0" smtClean="0">
                <a:solidFill>
                  <a:srgbClr val="000000"/>
                </a:solidFill>
                <a:latin typeface="Times New Roman" pitchFamily="18" charset="0"/>
                <a:ea typeface="Times New Roman"/>
                <a:cs typeface="Times New Roman" pitchFamily="18" charset="0"/>
              </a:rPr>
              <a:t>Edema </a:t>
            </a:r>
            <a:r>
              <a:rPr lang="es-ES" sz="1600" b="1" dirty="0">
                <a:solidFill>
                  <a:srgbClr val="000000"/>
                </a:solidFill>
                <a:latin typeface="Times New Roman" pitchFamily="18" charset="0"/>
                <a:ea typeface="Times New Roman"/>
                <a:cs typeface="Times New Roman" pitchFamily="18" charset="0"/>
              </a:rPr>
              <a:t>agudo hemorrágico</a:t>
            </a:r>
            <a:endParaRPr lang="es-AR" sz="1600" dirty="0">
              <a:solidFill>
                <a:srgbClr val="000000"/>
              </a:solidFill>
              <a:latin typeface="Times New Roman" pitchFamily="18" charset="0"/>
              <a:cs typeface="Times New Roman" pitchFamily="18" charset="0"/>
            </a:endParaRPr>
          </a:p>
          <a:p>
            <a:pPr marL="285750" lvl="0" indent="-285750" algn="just" hangingPunct="0">
              <a:buFont typeface="Arial" pitchFamily="34" charset="0"/>
              <a:buChar char="•"/>
            </a:pPr>
            <a:r>
              <a:rPr lang="es-ES" sz="1600" b="1" dirty="0">
                <a:solidFill>
                  <a:srgbClr val="000000"/>
                </a:solidFill>
                <a:latin typeface="Times New Roman" pitchFamily="18" charset="0"/>
                <a:cs typeface="Times New Roman" pitchFamily="18" charset="0"/>
              </a:rPr>
              <a:t>Fenómeno de </a:t>
            </a:r>
            <a:r>
              <a:rPr lang="es-ES" sz="1600" b="1" dirty="0" err="1">
                <a:solidFill>
                  <a:srgbClr val="000000"/>
                </a:solidFill>
                <a:latin typeface="Times New Roman" pitchFamily="18" charset="0"/>
                <a:cs typeface="Times New Roman" pitchFamily="18" charset="0"/>
              </a:rPr>
              <a:t>Kasabach-Merrit</a:t>
            </a:r>
            <a:endParaRPr lang="es-ES" sz="1600" b="1" dirty="0">
              <a:solidFill>
                <a:srgbClr val="000000"/>
              </a:solidFill>
              <a:latin typeface="Times New Roman" pitchFamily="18" charset="0"/>
              <a:cs typeface="Times New Roman" pitchFamily="18" charset="0"/>
            </a:endParaRPr>
          </a:p>
          <a:p>
            <a:pPr marL="285750" lvl="0" indent="-285750" algn="just" hangingPunct="0">
              <a:buFont typeface="Arial" pitchFamily="34" charset="0"/>
              <a:buChar char="•"/>
            </a:pPr>
            <a:r>
              <a:rPr lang="es-ES" sz="1600" b="1" dirty="0">
                <a:solidFill>
                  <a:srgbClr val="000000"/>
                </a:solidFill>
                <a:latin typeface="Times New Roman" pitchFamily="18" charset="0"/>
                <a:cs typeface="Times New Roman" pitchFamily="18" charset="0"/>
              </a:rPr>
              <a:t>Hematopoyesis </a:t>
            </a:r>
            <a:r>
              <a:rPr lang="es-ES" sz="1600" b="1" dirty="0" err="1">
                <a:solidFill>
                  <a:srgbClr val="000000"/>
                </a:solidFill>
                <a:latin typeface="Times New Roman" pitchFamily="18" charset="0"/>
                <a:cs typeface="Times New Roman" pitchFamily="18" charset="0"/>
              </a:rPr>
              <a:t>extramedular</a:t>
            </a:r>
            <a:r>
              <a:rPr lang="es-ES" sz="1600" b="1" dirty="0">
                <a:solidFill>
                  <a:srgbClr val="000000"/>
                </a:solidFill>
                <a:latin typeface="Times New Roman" pitchFamily="18" charset="0"/>
                <a:cs typeface="Times New Roman" pitchFamily="18" charset="0"/>
              </a:rPr>
              <a:t> (bebé en madalena de arándanos)</a:t>
            </a:r>
          </a:p>
          <a:p>
            <a:pPr marL="285750" lvl="0" indent="-285750" algn="just" hangingPunct="0">
              <a:buFont typeface="Arial" pitchFamily="34" charset="0"/>
              <a:buChar char="•"/>
            </a:pPr>
            <a:r>
              <a:rPr lang="es-ES" sz="1600" b="1" dirty="0">
                <a:solidFill>
                  <a:srgbClr val="000000"/>
                </a:solidFill>
                <a:latin typeface="Liberation Sans" pitchFamily="18"/>
              </a:rPr>
              <a:t>Púrpura </a:t>
            </a:r>
            <a:r>
              <a:rPr lang="es-ES" sz="1600" b="1" dirty="0" err="1">
                <a:solidFill>
                  <a:srgbClr val="000000"/>
                </a:solidFill>
                <a:latin typeface="Liberation Sans" pitchFamily="18"/>
              </a:rPr>
              <a:t>fulminans</a:t>
            </a:r>
            <a:r>
              <a:rPr lang="es-ES" sz="1600" b="1" dirty="0">
                <a:solidFill>
                  <a:srgbClr val="000000"/>
                </a:solidFill>
                <a:latin typeface="Liberation Sans" pitchFamily="18"/>
              </a:rPr>
              <a:t> (</a:t>
            </a:r>
            <a:r>
              <a:rPr lang="es-ES" sz="1600" b="1" dirty="0" err="1">
                <a:solidFill>
                  <a:srgbClr val="000000"/>
                </a:solidFill>
                <a:latin typeface="Liberation Sans" pitchFamily="18"/>
              </a:rPr>
              <a:t>Waterhouse-Friderichsen</a:t>
            </a:r>
            <a:r>
              <a:rPr lang="es-ES" sz="1600" b="1" dirty="0">
                <a:solidFill>
                  <a:srgbClr val="000000"/>
                </a:solidFill>
                <a:latin typeface="Liberation Sans" pitchFamily="18"/>
              </a:rPr>
              <a:t>)</a:t>
            </a:r>
          </a:p>
          <a:p>
            <a:pPr marL="285750" lvl="0" indent="-285750" algn="just" hangingPunct="0">
              <a:buFont typeface="Arial" pitchFamily="34" charset="0"/>
              <a:buChar char="•"/>
            </a:pPr>
            <a:r>
              <a:rPr lang="es-ES" sz="1600" b="1" dirty="0">
                <a:solidFill>
                  <a:srgbClr val="000000"/>
                </a:solidFill>
                <a:latin typeface="Liberation Sans" pitchFamily="18"/>
              </a:rPr>
              <a:t>Púrpura en guantes y medias</a:t>
            </a:r>
            <a:endParaRPr lang="es-AR" sz="1600" dirty="0">
              <a:solidFill>
                <a:srgbClr val="000000"/>
              </a:solidFill>
              <a:latin typeface="Liberation Sans" pitchFamily="18"/>
            </a:endParaRPr>
          </a:p>
          <a:p>
            <a:pPr marL="285750" lvl="0" indent="-285750" algn="just" hangingPunct="0">
              <a:buFont typeface="Arial" pitchFamily="34" charset="0"/>
              <a:buChar char="•"/>
            </a:pPr>
            <a:endParaRPr lang="es-AR" sz="1600" b="1" dirty="0">
              <a:solidFill>
                <a:srgbClr val="000000"/>
              </a:solidFill>
              <a:latin typeface="Times New Roman" pitchFamily="18" charset="0"/>
              <a:cs typeface="Times New Roman" pitchFamily="18" charset="0"/>
            </a:endParaRPr>
          </a:p>
          <a:p>
            <a:pPr marL="285750" lvl="0" indent="-285750" algn="just" hangingPunct="0">
              <a:buFont typeface="Arial" pitchFamily="34" charset="0"/>
              <a:buChar char="•"/>
            </a:pPr>
            <a:endParaRPr lang="es-AR" sz="1400" dirty="0">
              <a:solidFill>
                <a:srgbClr val="000000"/>
              </a:solidFill>
              <a:latin typeface="Liberation Sans" pitchFamily="18"/>
            </a:endParaRPr>
          </a:p>
        </p:txBody>
      </p:sp>
    </p:spTree>
    <p:extLst>
      <p:ext uri="{BB962C8B-B14F-4D97-AF65-F5344CB8AC3E}">
        <p14:creationId xmlns:p14="http://schemas.microsoft.com/office/powerpoint/2010/main" val="3461205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4621" y="-367019"/>
            <a:ext cx="5754099" cy="1661993"/>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pPr lvl="0"/>
            <a:endParaRPr lang="en-US" dirty="0" smtClean="0">
              <a:cs typeface="Tahoma" pitchFamily="2"/>
            </a:endParaRPr>
          </a:p>
          <a:p>
            <a:pPr lvl="0"/>
            <a:r>
              <a:rPr lang="en-US" sz="2000" b="1" dirty="0" smtClean="0">
                <a:cs typeface="Tahoma" pitchFamily="2"/>
              </a:rPr>
              <a:t>PÚRPURAS. </a:t>
            </a:r>
            <a:r>
              <a:rPr lang="es-ES" sz="2000" b="1" dirty="0">
                <a:solidFill>
                  <a:srgbClr val="FF0000"/>
                </a:solidFill>
                <a:latin typeface="Times New Roman" pitchFamily="18" charset="0"/>
                <a:ea typeface="Times New Roman"/>
                <a:cs typeface="Times New Roman" pitchFamily="18" charset="0"/>
              </a:rPr>
              <a:t>Otras púrpuras</a:t>
            </a:r>
            <a:endParaRPr lang="es-AR" sz="2000" b="1" dirty="0">
              <a:solidFill>
                <a:srgbClr val="FF0000"/>
              </a:solidFill>
              <a:latin typeface="Times New Roman" pitchFamily="18" charset="0"/>
              <a:ea typeface="Times New Roman"/>
              <a:cs typeface="Times New Roman" pitchFamily="18" charset="0"/>
            </a:endParaRPr>
          </a:p>
          <a:p>
            <a:r>
              <a:rPr lang="en-US" dirty="0" smtClean="0">
                <a:cs typeface="Tahoma" pitchFamily="2"/>
              </a:rPr>
              <a:t> </a:t>
            </a:r>
            <a:endParaRPr lang="en-US" dirty="0">
              <a:cs typeface="Tahoma" pitchFamily="2"/>
            </a:endParaRPr>
          </a:p>
        </p:txBody>
      </p:sp>
      <p:sp>
        <p:nvSpPr>
          <p:cNvPr id="6" name="5 Rectángulo"/>
          <p:cNvSpPr/>
          <p:nvPr/>
        </p:nvSpPr>
        <p:spPr>
          <a:xfrm>
            <a:off x="8348112" y="5125123"/>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2" name="1 Rectángulo"/>
          <p:cNvSpPr/>
          <p:nvPr/>
        </p:nvSpPr>
        <p:spPr>
          <a:xfrm>
            <a:off x="220007" y="680644"/>
            <a:ext cx="9673389" cy="3970318"/>
          </a:xfrm>
          <a:prstGeom prst="rect">
            <a:avLst/>
          </a:prstGeom>
        </p:spPr>
        <p:txBody>
          <a:bodyPr wrap="square">
            <a:spAutoFit/>
          </a:bodyPr>
          <a:lstStyle/>
          <a:p>
            <a:pPr lvl="0" indent="-285750" algn="just" hangingPunct="0">
              <a:buFont typeface="Arial" pitchFamily="34" charset="0"/>
              <a:buChar char="•"/>
            </a:pPr>
            <a:r>
              <a:rPr lang="es-ES" b="1" dirty="0" smtClean="0">
                <a:solidFill>
                  <a:srgbClr val="000000"/>
                </a:solidFill>
                <a:latin typeface="Times New Roman" pitchFamily="18" charset="0"/>
                <a:ea typeface="Times New Roman"/>
                <a:cs typeface="Times New Roman" pitchFamily="18" charset="0"/>
              </a:rPr>
              <a:t>Edema </a:t>
            </a:r>
            <a:r>
              <a:rPr lang="es-ES" b="1" dirty="0">
                <a:solidFill>
                  <a:srgbClr val="000000"/>
                </a:solidFill>
                <a:latin typeface="Times New Roman" pitchFamily="18" charset="0"/>
                <a:ea typeface="Times New Roman"/>
                <a:cs typeface="Times New Roman" pitchFamily="18" charset="0"/>
              </a:rPr>
              <a:t>agudo </a:t>
            </a:r>
            <a:r>
              <a:rPr lang="es-ES" b="1" dirty="0" smtClean="0">
                <a:solidFill>
                  <a:srgbClr val="000000"/>
                </a:solidFill>
                <a:latin typeface="Times New Roman" pitchFamily="18" charset="0"/>
                <a:ea typeface="Times New Roman"/>
                <a:cs typeface="Times New Roman" pitchFamily="18" charset="0"/>
              </a:rPr>
              <a:t>hemorrágico del lactante. </a:t>
            </a:r>
            <a:r>
              <a:rPr lang="es-ES" b="1" dirty="0">
                <a:latin typeface="Times New Roman" pitchFamily="18" charset="0"/>
                <a:cs typeface="Times New Roman" pitchFamily="18" charset="0"/>
              </a:rPr>
              <a:t>S</a:t>
            </a:r>
            <a:r>
              <a:rPr lang="es-ES" b="1" dirty="0" smtClean="0">
                <a:latin typeface="Times New Roman" pitchFamily="18" charset="0"/>
                <a:cs typeface="Times New Roman" pitchFamily="18" charset="0"/>
              </a:rPr>
              <a:t>índrome </a:t>
            </a:r>
            <a:r>
              <a:rPr lang="es-ES" b="1" dirty="0">
                <a:latin typeface="Times New Roman" pitchFamily="18" charset="0"/>
                <a:cs typeface="Times New Roman" pitchFamily="18" charset="0"/>
              </a:rPr>
              <a:t>de </a:t>
            </a:r>
            <a:r>
              <a:rPr lang="es-ES" b="1" dirty="0" err="1" smtClean="0">
                <a:latin typeface="Times New Roman" pitchFamily="18" charset="0"/>
                <a:cs typeface="Times New Roman" pitchFamily="18" charset="0"/>
              </a:rPr>
              <a:t>Finkelstein</a:t>
            </a:r>
            <a:r>
              <a:rPr lang="es-ES" dirty="0" smtClean="0">
                <a:latin typeface="Times New Roman" pitchFamily="18" charset="0"/>
                <a:cs typeface="Times New Roman" pitchFamily="18" charset="0"/>
              </a:rPr>
              <a:t>. Vasculitis </a:t>
            </a:r>
            <a:r>
              <a:rPr lang="es-ES" dirty="0" err="1" smtClean="0">
                <a:latin typeface="Times New Roman" pitchFamily="18" charset="0"/>
                <a:cs typeface="Times New Roman" pitchFamily="18" charset="0"/>
              </a:rPr>
              <a:t>leucocitoclástica</a:t>
            </a:r>
            <a:r>
              <a:rPr lang="es-ES" dirty="0" smtClean="0">
                <a:latin typeface="Times New Roman" pitchFamily="18" charset="0"/>
                <a:cs typeface="Times New Roman" pitchFamily="18" charset="0"/>
              </a:rPr>
              <a:t>,    generalmente </a:t>
            </a:r>
            <a:r>
              <a:rPr lang="es-ES" dirty="0" err="1" smtClean="0">
                <a:latin typeface="Times New Roman" pitchFamily="18" charset="0"/>
                <a:cs typeface="Times New Roman" pitchFamily="18" charset="0"/>
              </a:rPr>
              <a:t>postinfecciosa</a:t>
            </a:r>
            <a:r>
              <a:rPr lang="es-ES" dirty="0" smtClean="0">
                <a:latin typeface="Times New Roman" pitchFamily="18" charset="0"/>
                <a:cs typeface="Times New Roman" pitchFamily="18" charset="0"/>
              </a:rPr>
              <a:t>, limitada </a:t>
            </a:r>
            <a:r>
              <a:rPr lang="es-ES" dirty="0">
                <a:latin typeface="Times New Roman" pitchFamily="18" charset="0"/>
                <a:cs typeface="Times New Roman" pitchFamily="18" charset="0"/>
              </a:rPr>
              <a:t>a la piel y característica del 1º al 2º año de vida. Se observan lesiones </a:t>
            </a:r>
            <a:r>
              <a:rPr lang="es-ES" dirty="0" err="1">
                <a:latin typeface="Times New Roman" pitchFamily="18" charset="0"/>
                <a:cs typeface="Times New Roman" pitchFamily="18" charset="0"/>
              </a:rPr>
              <a:t>urticariales</a:t>
            </a:r>
            <a:r>
              <a:rPr lang="es-ES" dirty="0">
                <a:latin typeface="Times New Roman" pitchFamily="18" charset="0"/>
                <a:cs typeface="Times New Roman" pitchFamily="18" charset="0"/>
              </a:rPr>
              <a:t> </a:t>
            </a:r>
            <a:r>
              <a:rPr lang="es-ES" dirty="0" err="1">
                <a:latin typeface="Times New Roman" pitchFamily="18" charset="0"/>
                <a:cs typeface="Times New Roman" pitchFamily="18" charset="0"/>
              </a:rPr>
              <a:t>purpúricas</a:t>
            </a:r>
            <a:r>
              <a:rPr lang="es-ES" dirty="0">
                <a:latin typeface="Times New Roman" pitchFamily="18" charset="0"/>
                <a:cs typeface="Times New Roman" pitchFamily="18" charset="0"/>
              </a:rPr>
              <a:t> extensas, con tendencia a la expansión centrífuga que adquieren un aspecto en </a:t>
            </a:r>
            <a:r>
              <a:rPr lang="es-ES" dirty="0" smtClean="0">
                <a:latin typeface="Times New Roman" pitchFamily="18" charset="0"/>
                <a:cs typeface="Times New Roman" pitchFamily="18" charset="0"/>
              </a:rPr>
              <a:t>escarapela. Las lesiones se ubican en cara y extremidades.</a:t>
            </a:r>
            <a:endParaRPr lang="es-AR" dirty="0">
              <a:solidFill>
                <a:srgbClr val="000000"/>
              </a:solidFill>
              <a:latin typeface="Times New Roman" pitchFamily="18" charset="0"/>
              <a:cs typeface="Times New Roman" pitchFamily="18" charset="0"/>
            </a:endParaRPr>
          </a:p>
          <a:p>
            <a:pPr marL="285750" indent="-285750" algn="just" hangingPunct="0">
              <a:buFont typeface="Arial" pitchFamily="34" charset="0"/>
              <a:buChar char="•"/>
            </a:pPr>
            <a:r>
              <a:rPr lang="es-ES" b="1" dirty="0">
                <a:solidFill>
                  <a:srgbClr val="000000"/>
                </a:solidFill>
                <a:latin typeface="Times New Roman" pitchFamily="18" charset="0"/>
                <a:cs typeface="Times New Roman" pitchFamily="18" charset="0"/>
              </a:rPr>
              <a:t>Fenómeno de </a:t>
            </a:r>
            <a:r>
              <a:rPr lang="es-ES" b="1" dirty="0" err="1" smtClean="0">
                <a:solidFill>
                  <a:srgbClr val="000000"/>
                </a:solidFill>
                <a:latin typeface="Times New Roman" pitchFamily="18" charset="0"/>
                <a:cs typeface="Times New Roman" pitchFamily="18" charset="0"/>
              </a:rPr>
              <a:t>Kasabach-Merrit</a:t>
            </a:r>
            <a:r>
              <a:rPr lang="es-ES" b="1" dirty="0" smtClean="0">
                <a:solidFill>
                  <a:srgbClr val="000000"/>
                </a:solidFill>
                <a:latin typeface="Times New Roman" pitchFamily="18" charset="0"/>
                <a:cs typeface="Times New Roman" pitchFamily="18" charset="0"/>
              </a:rPr>
              <a:t>. </a:t>
            </a:r>
            <a:r>
              <a:rPr lang="es-ES" dirty="0" err="1">
                <a:latin typeface="Times New Roman" pitchFamily="18" charset="0"/>
                <a:cs typeface="Times New Roman" pitchFamily="18" charset="0"/>
              </a:rPr>
              <a:t>C</a:t>
            </a:r>
            <a:r>
              <a:rPr lang="es-ES" dirty="0" err="1" smtClean="0">
                <a:latin typeface="Times New Roman" pitchFamily="18" charset="0"/>
                <a:cs typeface="Times New Roman" pitchFamily="18" charset="0"/>
              </a:rPr>
              <a:t>oagulopatía</a:t>
            </a:r>
            <a:r>
              <a:rPr lang="es-ES" dirty="0" smtClean="0">
                <a:latin typeface="Times New Roman" pitchFamily="18" charset="0"/>
                <a:cs typeface="Times New Roman" pitchFamily="18" charset="0"/>
              </a:rPr>
              <a:t> </a:t>
            </a:r>
            <a:r>
              <a:rPr lang="es-ES" dirty="0">
                <a:latin typeface="Times New Roman" pitchFamily="18" charset="0"/>
                <a:cs typeface="Times New Roman" pitchFamily="18" charset="0"/>
              </a:rPr>
              <a:t>de consumo, con trombocitopenia por secuestro </a:t>
            </a:r>
            <a:r>
              <a:rPr lang="es-ES" dirty="0" smtClean="0">
                <a:latin typeface="Times New Roman" pitchFamily="18" charset="0"/>
                <a:cs typeface="Times New Roman" pitchFamily="18" charset="0"/>
              </a:rPr>
              <a:t>en</a:t>
            </a:r>
          </a:p>
          <a:p>
            <a:pPr algn="just" hangingPunct="0"/>
            <a:r>
              <a:rPr lang="es-ES" dirty="0" err="1" smtClean="0">
                <a:latin typeface="Times New Roman" pitchFamily="18" charset="0"/>
                <a:cs typeface="Times New Roman" pitchFamily="18" charset="0"/>
              </a:rPr>
              <a:t>angioblastomas</a:t>
            </a:r>
            <a:r>
              <a:rPr lang="es-ES" dirty="0" smtClean="0">
                <a:latin typeface="Times New Roman" pitchFamily="18" charset="0"/>
                <a:cs typeface="Times New Roman" pitchFamily="18" charset="0"/>
              </a:rPr>
              <a:t> </a:t>
            </a:r>
            <a:r>
              <a:rPr lang="es-ES" dirty="0">
                <a:latin typeface="Times New Roman" pitchFamily="18" charset="0"/>
                <a:cs typeface="Times New Roman" pitchFamily="18" charset="0"/>
              </a:rPr>
              <a:t>o </a:t>
            </a:r>
            <a:r>
              <a:rPr lang="es-ES" dirty="0" err="1">
                <a:latin typeface="Times New Roman" pitchFamily="18" charset="0"/>
                <a:cs typeface="Times New Roman" pitchFamily="18" charset="0"/>
              </a:rPr>
              <a:t>hemangioendoteliomas</a:t>
            </a:r>
            <a:r>
              <a:rPr lang="es-ES" dirty="0">
                <a:latin typeface="Times New Roman" pitchFamily="18" charset="0"/>
                <a:cs typeface="Times New Roman" pitchFamily="18" charset="0"/>
              </a:rPr>
              <a:t> </a:t>
            </a:r>
            <a:r>
              <a:rPr lang="es-ES" dirty="0" err="1">
                <a:latin typeface="Times New Roman" pitchFamily="18" charset="0"/>
                <a:cs typeface="Times New Roman" pitchFamily="18" charset="0"/>
              </a:rPr>
              <a:t>kaposiformes</a:t>
            </a:r>
            <a:r>
              <a:rPr lang="es-ES" dirty="0">
                <a:latin typeface="Times New Roman" pitchFamily="18" charset="0"/>
                <a:cs typeface="Times New Roman" pitchFamily="18" charset="0"/>
              </a:rPr>
              <a:t> neonatales; la púrpura y equimosis se localizan inicialmente en la zona del angioma, haciéndose posteriormente generalizadas</a:t>
            </a:r>
            <a:r>
              <a:rPr lang="es-ES" dirty="0" smtClean="0">
                <a:latin typeface="Times New Roman" pitchFamily="18" charset="0"/>
                <a:cs typeface="Times New Roman" pitchFamily="18" charset="0"/>
              </a:rPr>
              <a:t>.</a:t>
            </a:r>
            <a:endParaRPr lang="es-ES" b="1" dirty="0">
              <a:solidFill>
                <a:srgbClr val="000000"/>
              </a:solidFill>
              <a:latin typeface="Times New Roman" pitchFamily="18" charset="0"/>
              <a:cs typeface="Times New Roman" pitchFamily="18" charset="0"/>
            </a:endParaRPr>
          </a:p>
          <a:p>
            <a:pPr marL="285750" indent="-285750" algn="just" hangingPunct="0">
              <a:buFont typeface="Arial" pitchFamily="34" charset="0"/>
              <a:buChar char="•"/>
            </a:pPr>
            <a:r>
              <a:rPr lang="es-ES" b="1" dirty="0">
                <a:solidFill>
                  <a:srgbClr val="000000"/>
                </a:solidFill>
                <a:latin typeface="Times New Roman" pitchFamily="18" charset="0"/>
                <a:cs typeface="Times New Roman" pitchFamily="18" charset="0"/>
              </a:rPr>
              <a:t>Hematopoyesis </a:t>
            </a:r>
            <a:r>
              <a:rPr lang="es-ES" b="1" dirty="0" err="1">
                <a:solidFill>
                  <a:srgbClr val="000000"/>
                </a:solidFill>
                <a:latin typeface="Times New Roman" pitchFamily="18" charset="0"/>
                <a:cs typeface="Times New Roman" pitchFamily="18" charset="0"/>
              </a:rPr>
              <a:t>extramedular</a:t>
            </a:r>
            <a:r>
              <a:rPr lang="es-ES" b="1" dirty="0">
                <a:solidFill>
                  <a:srgbClr val="000000"/>
                </a:solidFill>
                <a:latin typeface="Times New Roman" pitchFamily="18" charset="0"/>
                <a:cs typeface="Times New Roman" pitchFamily="18" charset="0"/>
              </a:rPr>
              <a:t> (bebé en madalena de arándanos</a:t>
            </a:r>
            <a:r>
              <a:rPr lang="es-ES" b="1" dirty="0" smtClean="0">
                <a:solidFill>
                  <a:srgbClr val="000000"/>
                </a:solidFill>
                <a:latin typeface="Times New Roman" pitchFamily="18" charset="0"/>
                <a:cs typeface="Times New Roman" pitchFamily="18" charset="0"/>
              </a:rPr>
              <a:t>). </a:t>
            </a:r>
            <a:r>
              <a:rPr lang="es-ES" dirty="0">
                <a:latin typeface="Times New Roman" pitchFamily="18" charset="0"/>
                <a:cs typeface="Times New Roman" pitchFamily="18" charset="0"/>
              </a:rPr>
              <a:t>Se presenta en recién </a:t>
            </a:r>
            <a:r>
              <a:rPr lang="es-ES" dirty="0" smtClean="0">
                <a:latin typeface="Times New Roman" pitchFamily="18" charset="0"/>
                <a:cs typeface="Times New Roman" pitchFamily="18" charset="0"/>
              </a:rPr>
              <a:t>nacidos</a:t>
            </a:r>
          </a:p>
          <a:p>
            <a:pPr algn="just" hangingPunct="0"/>
            <a:r>
              <a:rPr lang="es-ES" dirty="0">
                <a:latin typeface="Times New Roman" pitchFamily="18" charset="0"/>
                <a:cs typeface="Times New Roman" pitchFamily="18" charset="0"/>
              </a:rPr>
              <a:t>c</a:t>
            </a:r>
            <a:r>
              <a:rPr lang="es-ES" dirty="0" smtClean="0">
                <a:latin typeface="Times New Roman" pitchFamily="18" charset="0"/>
                <a:cs typeface="Times New Roman" pitchFamily="18" charset="0"/>
              </a:rPr>
              <a:t>on rubéola congénita y </a:t>
            </a:r>
            <a:r>
              <a:rPr lang="es-ES" dirty="0">
                <a:latin typeface="Times New Roman" pitchFamily="18" charset="0"/>
                <a:cs typeface="Times New Roman" pitchFamily="18" charset="0"/>
              </a:rPr>
              <a:t>otras infecciones víricas adquiridas intrauterinamente, así como trastornos hematológicos tales como incompatibilidades Rh, AB0 o transfusiones fetales entre </a:t>
            </a:r>
            <a:r>
              <a:rPr lang="es-ES" dirty="0" smtClean="0">
                <a:latin typeface="Times New Roman" pitchFamily="18" charset="0"/>
                <a:cs typeface="Times New Roman" pitchFamily="18" charset="0"/>
              </a:rPr>
              <a:t>gemelos. Se </a:t>
            </a:r>
            <a:r>
              <a:rPr lang="es-ES" dirty="0">
                <a:latin typeface="Times New Roman" pitchFamily="18" charset="0"/>
                <a:cs typeface="Times New Roman" pitchFamily="18" charset="0"/>
              </a:rPr>
              <a:t>observa una erupción formada por pápulas de color azulado o violáceo, que involucionan en 1 a 6 meses con un aspecto </a:t>
            </a:r>
            <a:r>
              <a:rPr lang="es-ES" dirty="0" err="1">
                <a:latin typeface="Times New Roman" pitchFamily="18" charset="0"/>
                <a:cs typeface="Times New Roman" pitchFamily="18" charset="0"/>
              </a:rPr>
              <a:t>contusiforme</a:t>
            </a:r>
            <a:r>
              <a:rPr lang="es-ES" dirty="0">
                <a:latin typeface="Times New Roman" pitchFamily="18" charset="0"/>
                <a:cs typeface="Times New Roman" pitchFamily="18" charset="0"/>
              </a:rPr>
              <a:t> y representan una manifestación de eritropoyesis </a:t>
            </a:r>
            <a:r>
              <a:rPr lang="es-ES" dirty="0" err="1">
                <a:latin typeface="Times New Roman" pitchFamily="18" charset="0"/>
                <a:cs typeface="Times New Roman" pitchFamily="18" charset="0"/>
              </a:rPr>
              <a:t>extramedular</a:t>
            </a:r>
            <a:r>
              <a:rPr lang="es-ES" dirty="0">
                <a:latin typeface="Times New Roman" pitchFamily="18" charset="0"/>
                <a:cs typeface="Times New Roman" pitchFamily="18" charset="0"/>
              </a:rPr>
              <a:t>, un fenómeno fisiológico en los dos primeros trimestres de desarrollo fetal. En la actualidad, la causa más frecuente es la infección por </a:t>
            </a:r>
            <a:r>
              <a:rPr lang="es-ES" dirty="0" err="1">
                <a:latin typeface="Times New Roman" pitchFamily="18" charset="0"/>
                <a:cs typeface="Times New Roman" pitchFamily="18" charset="0"/>
              </a:rPr>
              <a:t>citomegalovirus</a:t>
            </a:r>
            <a:r>
              <a:rPr lang="es-ES" dirty="0">
                <a:latin typeface="Times New Roman" pitchFamily="18" charset="0"/>
                <a:cs typeface="Times New Roman" pitchFamily="18" charset="0"/>
              </a:rPr>
              <a:t>. </a:t>
            </a:r>
            <a:endParaRPr lang="es-AR" dirty="0">
              <a:latin typeface="Times New Roman" pitchFamily="18" charset="0"/>
              <a:cs typeface="Times New Roman" pitchFamily="18" charset="0"/>
            </a:endParaRPr>
          </a:p>
        </p:txBody>
      </p:sp>
    </p:spTree>
    <p:extLst>
      <p:ext uri="{BB962C8B-B14F-4D97-AF65-F5344CB8AC3E}">
        <p14:creationId xmlns:p14="http://schemas.microsoft.com/office/powerpoint/2010/main" val="1877445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7353" y="14776"/>
            <a:ext cx="8508977" cy="1538883"/>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pPr lvl="0"/>
            <a:endParaRPr lang="en-US" sz="2800" dirty="0" smtClean="0">
              <a:cs typeface="Tahoma" pitchFamily="2"/>
            </a:endParaRPr>
          </a:p>
          <a:p>
            <a:pPr lvl="0"/>
            <a:r>
              <a:rPr lang="en-US" sz="2800" dirty="0" smtClean="0">
                <a:cs typeface="Tahoma" pitchFamily="2"/>
              </a:rPr>
              <a:t>PÚRPURAS.</a:t>
            </a:r>
            <a:r>
              <a:rPr lang="es-ES" sz="2800" b="1" dirty="0">
                <a:solidFill>
                  <a:srgbClr val="FF0000"/>
                </a:solidFill>
                <a:latin typeface="Times New Roman" pitchFamily="18" charset="0"/>
                <a:ea typeface="Times New Roman"/>
                <a:cs typeface="Times New Roman" pitchFamily="18" charset="0"/>
              </a:rPr>
              <a:t> Otras púrpuras</a:t>
            </a:r>
            <a:endParaRPr lang="es-AR" sz="2800" dirty="0">
              <a:solidFill>
                <a:srgbClr val="FF0000"/>
              </a:solidFill>
              <a:latin typeface="Times New Roman" pitchFamily="18" charset="0"/>
              <a:ea typeface="Times New Roman"/>
              <a:cs typeface="Times New Roman" pitchFamily="18" charset="0"/>
            </a:endParaRPr>
          </a:p>
          <a:p>
            <a:r>
              <a:rPr lang="en-US" dirty="0" smtClean="0">
                <a:cs typeface="Tahoma" pitchFamily="2"/>
              </a:rPr>
              <a:t> </a:t>
            </a:r>
            <a:endParaRPr lang="en-US" dirty="0">
              <a:cs typeface="Tahoma" pitchFamily="2"/>
            </a:endParaRPr>
          </a:p>
        </p:txBody>
      </p:sp>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
        <p:nvSpPr>
          <p:cNvPr id="2" name="1 Rectángulo"/>
          <p:cNvSpPr/>
          <p:nvPr/>
        </p:nvSpPr>
        <p:spPr>
          <a:xfrm>
            <a:off x="207353" y="643381"/>
            <a:ext cx="9679245" cy="5109091"/>
          </a:xfrm>
          <a:prstGeom prst="rect">
            <a:avLst/>
          </a:prstGeom>
        </p:spPr>
        <p:txBody>
          <a:bodyPr wrap="square">
            <a:spAutoFit/>
          </a:bodyPr>
          <a:lstStyle/>
          <a:p>
            <a:endParaRPr lang="es-ES" b="1" dirty="0" smtClean="0">
              <a:solidFill>
                <a:srgbClr val="000000"/>
              </a:solidFill>
              <a:latin typeface="Times New Roman" pitchFamily="18" charset="0"/>
              <a:cs typeface="Times New Roman" pitchFamily="18" charset="0"/>
            </a:endParaRPr>
          </a:p>
          <a:p>
            <a:endParaRPr lang="es-ES" b="1" dirty="0" smtClean="0">
              <a:solidFill>
                <a:srgbClr val="000000"/>
              </a:solidFill>
              <a:latin typeface="Times New Roman" pitchFamily="18" charset="0"/>
              <a:cs typeface="Times New Roman" pitchFamily="18" charset="0"/>
            </a:endParaRPr>
          </a:p>
          <a:p>
            <a:r>
              <a:rPr lang="es-ES" b="1" dirty="0" smtClean="0">
                <a:solidFill>
                  <a:srgbClr val="000000"/>
                </a:solidFill>
                <a:latin typeface="Times New Roman" pitchFamily="18" charset="0"/>
                <a:cs typeface="Times New Roman" pitchFamily="18" charset="0"/>
              </a:rPr>
              <a:t>Púrpura </a:t>
            </a:r>
            <a:r>
              <a:rPr lang="es-ES" b="1" dirty="0" err="1">
                <a:solidFill>
                  <a:srgbClr val="000000"/>
                </a:solidFill>
                <a:latin typeface="Times New Roman" pitchFamily="18" charset="0"/>
                <a:cs typeface="Times New Roman" pitchFamily="18" charset="0"/>
              </a:rPr>
              <a:t>fulminans</a:t>
            </a:r>
            <a:r>
              <a:rPr lang="es-ES" b="1" dirty="0">
                <a:solidFill>
                  <a:srgbClr val="000000"/>
                </a:solidFill>
                <a:latin typeface="Times New Roman" pitchFamily="18" charset="0"/>
                <a:cs typeface="Times New Roman" pitchFamily="18" charset="0"/>
              </a:rPr>
              <a:t> (</a:t>
            </a:r>
            <a:r>
              <a:rPr lang="es-ES" b="1" dirty="0" err="1">
                <a:solidFill>
                  <a:srgbClr val="000000"/>
                </a:solidFill>
                <a:latin typeface="Times New Roman" pitchFamily="18" charset="0"/>
                <a:cs typeface="Times New Roman" pitchFamily="18" charset="0"/>
              </a:rPr>
              <a:t>Waterhouse-Friderichsen</a:t>
            </a:r>
            <a:r>
              <a:rPr lang="es-ES" b="1" dirty="0" smtClean="0">
                <a:solidFill>
                  <a:srgbClr val="000000"/>
                </a:solidFill>
                <a:latin typeface="Times New Roman" pitchFamily="18" charset="0"/>
                <a:cs typeface="Times New Roman" pitchFamily="18" charset="0"/>
              </a:rPr>
              <a:t>). </a:t>
            </a:r>
            <a:r>
              <a:rPr lang="es-ES" dirty="0" smtClean="0">
                <a:latin typeface="Times New Roman" pitchFamily="18" charset="0"/>
                <a:cs typeface="Times New Roman" pitchFamily="18" charset="0"/>
              </a:rPr>
              <a:t>Púrpura </a:t>
            </a:r>
            <a:r>
              <a:rPr lang="es-ES" dirty="0">
                <a:latin typeface="Times New Roman" pitchFamily="18" charset="0"/>
                <a:cs typeface="Times New Roman" pitchFamily="18" charset="0"/>
              </a:rPr>
              <a:t>gangrenosa originada por coagulación </a:t>
            </a:r>
            <a:r>
              <a:rPr lang="es-ES" dirty="0" err="1">
                <a:latin typeface="Times New Roman" pitchFamily="18" charset="0"/>
                <a:cs typeface="Times New Roman" pitchFamily="18" charset="0"/>
              </a:rPr>
              <a:t>intravascular</a:t>
            </a:r>
            <a:r>
              <a:rPr lang="es-ES" dirty="0">
                <a:latin typeface="Times New Roman" pitchFamily="18" charset="0"/>
                <a:cs typeface="Times New Roman" pitchFamily="18" charset="0"/>
              </a:rPr>
              <a:t> diseminada (CID). La oclusión vascular determina la isquemia con gangrena de las extremidades y graves lesiones de la glándula </a:t>
            </a:r>
            <a:r>
              <a:rPr lang="es-ES" dirty="0" smtClean="0">
                <a:latin typeface="Times New Roman" pitchFamily="18" charset="0"/>
                <a:cs typeface="Times New Roman" pitchFamily="18" charset="0"/>
              </a:rPr>
              <a:t>suprarrenal.</a:t>
            </a:r>
            <a:r>
              <a:rPr lang="es-AR" dirty="0">
                <a:latin typeface="Times New Roman" pitchFamily="18" charset="0"/>
                <a:cs typeface="Times New Roman" pitchFamily="18" charset="0"/>
              </a:rPr>
              <a:t> </a:t>
            </a:r>
            <a:r>
              <a:rPr lang="es-ES" dirty="0" smtClean="0">
                <a:latin typeface="Times New Roman" pitchFamily="18" charset="0"/>
                <a:cs typeface="Times New Roman" pitchFamily="18" charset="0"/>
              </a:rPr>
              <a:t>Las </a:t>
            </a:r>
            <a:r>
              <a:rPr lang="es-ES" dirty="0">
                <a:latin typeface="Times New Roman" pitchFamily="18" charset="0"/>
                <a:cs typeface="Times New Roman" pitchFamily="18" charset="0"/>
              </a:rPr>
              <a:t>lesiones son de color rojo azulado, elevadas en su periferia. </a:t>
            </a:r>
            <a:r>
              <a:rPr lang="es-ES" dirty="0" smtClean="0">
                <a:latin typeface="Times New Roman" pitchFamily="18" charset="0"/>
                <a:cs typeface="Times New Roman" pitchFamily="18" charset="0"/>
              </a:rPr>
              <a:t>El </a:t>
            </a:r>
            <a:r>
              <a:rPr lang="es-ES" dirty="0">
                <a:latin typeface="Times New Roman" pitchFamily="18" charset="0"/>
                <a:cs typeface="Times New Roman" pitchFamily="18" charset="0"/>
              </a:rPr>
              <a:t>estado general se agrava en pocas horas.</a:t>
            </a:r>
            <a:endParaRPr lang="es-AR" dirty="0">
              <a:latin typeface="Times New Roman" pitchFamily="18" charset="0"/>
              <a:cs typeface="Times New Roman" pitchFamily="18" charset="0"/>
            </a:endParaRPr>
          </a:p>
          <a:p>
            <a:r>
              <a:rPr lang="es-ES" dirty="0" smtClean="0">
                <a:latin typeface="Times New Roman" pitchFamily="18" charset="0"/>
                <a:cs typeface="Times New Roman" pitchFamily="18" charset="0"/>
              </a:rPr>
              <a:t>Es habitual en </a:t>
            </a:r>
            <a:r>
              <a:rPr lang="es-ES" dirty="0">
                <a:latin typeface="Times New Roman" pitchFamily="18" charset="0"/>
                <a:cs typeface="Times New Roman" pitchFamily="18" charset="0"/>
              </a:rPr>
              <a:t>el período </a:t>
            </a:r>
            <a:r>
              <a:rPr lang="es-ES" dirty="0" smtClean="0">
                <a:latin typeface="Times New Roman" pitchFamily="18" charset="0"/>
                <a:cs typeface="Times New Roman" pitchFamily="18" charset="0"/>
              </a:rPr>
              <a:t>neonatal. </a:t>
            </a:r>
            <a:r>
              <a:rPr lang="es-ES" dirty="0">
                <a:latin typeface="Times New Roman" pitchFamily="18" charset="0"/>
                <a:cs typeface="Times New Roman" pitchFamily="18" charset="0"/>
              </a:rPr>
              <a:t>En lactantes y niños mayores puede producirse un cuadro similar debido a un déficit adquirido de proteína C o S en el transcurso de infecciones víricas o bacterianas agudas, a menudo asociadas a cuadros respiratorios de vías aéreas superiores. </a:t>
            </a:r>
            <a:endParaRPr lang="es-AR" dirty="0">
              <a:latin typeface="Times New Roman" pitchFamily="18" charset="0"/>
              <a:cs typeface="Times New Roman" pitchFamily="18" charset="0"/>
            </a:endParaRPr>
          </a:p>
          <a:p>
            <a:r>
              <a:rPr lang="es-ES" dirty="0">
                <a:latin typeface="Times New Roman" pitchFamily="18" charset="0"/>
                <a:cs typeface="Times New Roman" pitchFamily="18" charset="0"/>
              </a:rPr>
              <a:t>El uso de heparina y corticoides pueden disminuir la mortalidad</a:t>
            </a:r>
            <a:r>
              <a:rPr lang="es-ES" dirty="0" smtClean="0">
                <a:latin typeface="Times New Roman" pitchFamily="18" charset="0"/>
                <a:cs typeface="Times New Roman" pitchFamily="18" charset="0"/>
              </a:rPr>
              <a:t>.</a:t>
            </a:r>
            <a:endParaRPr lang="es-ES" b="1" dirty="0">
              <a:solidFill>
                <a:srgbClr val="000000"/>
              </a:solidFill>
              <a:latin typeface="Times New Roman" pitchFamily="18" charset="0"/>
              <a:cs typeface="Times New Roman" pitchFamily="18" charset="0"/>
            </a:endParaRPr>
          </a:p>
          <a:p>
            <a:r>
              <a:rPr lang="es-ES" b="1" dirty="0">
                <a:solidFill>
                  <a:srgbClr val="000000"/>
                </a:solidFill>
                <a:latin typeface="Times New Roman" pitchFamily="18" charset="0"/>
                <a:cs typeface="Times New Roman" pitchFamily="18" charset="0"/>
              </a:rPr>
              <a:t>Púrpura en guantes y </a:t>
            </a:r>
            <a:r>
              <a:rPr lang="es-ES" b="1" dirty="0" smtClean="0">
                <a:solidFill>
                  <a:srgbClr val="000000"/>
                </a:solidFill>
                <a:latin typeface="Times New Roman" pitchFamily="18" charset="0"/>
                <a:cs typeface="Times New Roman" pitchFamily="18" charset="0"/>
              </a:rPr>
              <a:t>medias. </a:t>
            </a:r>
            <a:r>
              <a:rPr lang="es-ES" dirty="0">
                <a:latin typeface="Times New Roman" pitchFamily="18" charset="0"/>
                <a:cs typeface="Times New Roman" pitchFamily="18" charset="0"/>
              </a:rPr>
              <a:t>En algunos casos, la distribución característica </a:t>
            </a:r>
            <a:r>
              <a:rPr lang="es-ES" dirty="0" smtClean="0">
                <a:latin typeface="Times New Roman" pitchFamily="18" charset="0"/>
                <a:cs typeface="Times New Roman" pitchFamily="18" charset="0"/>
              </a:rPr>
              <a:t>en </a:t>
            </a:r>
            <a:r>
              <a:rPr lang="es-ES" dirty="0">
                <a:latin typeface="Times New Roman" pitchFamily="18" charset="0"/>
                <a:cs typeface="Times New Roman" pitchFamily="18" charset="0"/>
              </a:rPr>
              <a:t>guantes y </a:t>
            </a:r>
            <a:r>
              <a:rPr lang="es-ES" dirty="0" smtClean="0">
                <a:latin typeface="Times New Roman" pitchFamily="18" charset="0"/>
                <a:cs typeface="Times New Roman" pitchFamily="18" charset="0"/>
              </a:rPr>
              <a:t>medias, afecta manos y pies y se detiene en general en tobillos </a:t>
            </a:r>
            <a:r>
              <a:rPr lang="es-ES" dirty="0" err="1" smtClean="0">
                <a:latin typeface="Times New Roman" pitchFamily="18" charset="0"/>
                <a:cs typeface="Times New Roman" pitchFamily="18" charset="0"/>
              </a:rPr>
              <a:t>ymuñecas</a:t>
            </a:r>
            <a:r>
              <a:rPr lang="es-ES" dirty="0" smtClean="0">
                <a:latin typeface="Times New Roman" pitchFamily="18" charset="0"/>
                <a:cs typeface="Times New Roman" pitchFamily="18" charset="0"/>
              </a:rPr>
              <a:t>; </a:t>
            </a:r>
            <a:r>
              <a:rPr lang="es-ES" dirty="0">
                <a:latin typeface="Times New Roman" pitchFamily="18" charset="0"/>
                <a:cs typeface="Times New Roman" pitchFamily="18" charset="0"/>
              </a:rPr>
              <a:t>eventual afectación de las </a:t>
            </a:r>
            <a:r>
              <a:rPr lang="es-ES" dirty="0" smtClean="0">
                <a:latin typeface="Times New Roman" pitchFamily="18" charset="0"/>
                <a:cs typeface="Times New Roman" pitchFamily="18" charset="0"/>
              </a:rPr>
              <a:t>flexuras. Cursa </a:t>
            </a:r>
            <a:r>
              <a:rPr lang="es-ES" dirty="0">
                <a:latin typeface="Times New Roman" pitchFamily="18" charset="0"/>
                <a:cs typeface="Times New Roman" pitchFamily="18" charset="0"/>
              </a:rPr>
              <a:t>con una fase inicial </a:t>
            </a:r>
            <a:r>
              <a:rPr lang="es-ES" dirty="0" smtClean="0">
                <a:latin typeface="Times New Roman" pitchFamily="18" charset="0"/>
                <a:cs typeface="Times New Roman" pitchFamily="18" charset="0"/>
              </a:rPr>
              <a:t>edematosa. y </a:t>
            </a:r>
            <a:r>
              <a:rPr lang="es-ES" dirty="0">
                <a:latin typeface="Times New Roman" pitchFamily="18" charset="0"/>
                <a:cs typeface="Times New Roman" pitchFamily="18" charset="0"/>
              </a:rPr>
              <a:t>resolución </a:t>
            </a:r>
            <a:r>
              <a:rPr lang="es-ES" dirty="0" err="1" smtClean="0">
                <a:latin typeface="Times New Roman" pitchFamily="18" charset="0"/>
                <a:cs typeface="Times New Roman" pitchFamily="18" charset="0"/>
              </a:rPr>
              <a:t>exfoliativa</a:t>
            </a:r>
            <a:r>
              <a:rPr lang="es-ES" dirty="0" smtClean="0">
                <a:latin typeface="Times New Roman" pitchFamily="18" charset="0"/>
                <a:cs typeface="Times New Roman" pitchFamily="18" charset="0"/>
              </a:rPr>
              <a:t>. Sugiere </a:t>
            </a:r>
            <a:r>
              <a:rPr lang="es-ES" dirty="0">
                <a:latin typeface="Times New Roman" pitchFamily="18" charset="0"/>
                <a:cs typeface="Times New Roman" pitchFamily="18" charset="0"/>
              </a:rPr>
              <a:t>una etiología </a:t>
            </a:r>
            <a:r>
              <a:rPr lang="es-ES" dirty="0" smtClean="0">
                <a:latin typeface="Times New Roman" pitchFamily="18" charset="0"/>
                <a:cs typeface="Times New Roman" pitchFamily="18" charset="0"/>
              </a:rPr>
              <a:t>viral: parvovirus </a:t>
            </a:r>
            <a:r>
              <a:rPr lang="es-ES" dirty="0">
                <a:latin typeface="Times New Roman" pitchFamily="18" charset="0"/>
                <a:cs typeface="Times New Roman" pitchFamily="18" charset="0"/>
              </a:rPr>
              <a:t>B19, </a:t>
            </a:r>
            <a:r>
              <a:rPr lang="es-ES" dirty="0" err="1" smtClean="0">
                <a:latin typeface="Times New Roman" pitchFamily="18" charset="0"/>
                <a:cs typeface="Times New Roman" pitchFamily="18" charset="0"/>
              </a:rPr>
              <a:t>citomegalovirus</a:t>
            </a:r>
            <a:r>
              <a:rPr lang="es-ES" dirty="0" smtClean="0">
                <a:latin typeface="Times New Roman" pitchFamily="18" charset="0"/>
                <a:cs typeface="Times New Roman" pitchFamily="18" charset="0"/>
              </a:rPr>
              <a:t>. </a:t>
            </a:r>
            <a:r>
              <a:rPr lang="es-ES" dirty="0">
                <a:latin typeface="Times New Roman" pitchFamily="18" charset="0"/>
                <a:cs typeface="Times New Roman" pitchFamily="18" charset="0"/>
              </a:rPr>
              <a:t> </a:t>
            </a:r>
            <a:endParaRPr lang="es-AR" dirty="0">
              <a:latin typeface="Times New Roman" pitchFamily="18" charset="0"/>
              <a:cs typeface="Times New Roman" pitchFamily="18" charset="0"/>
            </a:endParaRPr>
          </a:p>
          <a:p>
            <a:pPr marL="285750" lvl="0" indent="-285750" algn="just" hangingPunct="0">
              <a:buFont typeface="Arial" pitchFamily="34" charset="0"/>
              <a:buChar char="•"/>
            </a:pPr>
            <a:endParaRPr lang="es-AR" sz="1600" dirty="0">
              <a:solidFill>
                <a:srgbClr val="000000"/>
              </a:solidFill>
              <a:latin typeface="Liberation Sans" pitchFamily="18"/>
            </a:endParaRPr>
          </a:p>
          <a:p>
            <a:pPr marL="285750" lvl="0" indent="-285750" algn="just" hangingPunct="0">
              <a:buFont typeface="Arial" pitchFamily="34" charset="0"/>
              <a:buChar char="•"/>
            </a:pPr>
            <a:endParaRPr lang="es-AR" sz="1600" b="1" dirty="0">
              <a:solidFill>
                <a:srgbClr val="000000"/>
              </a:solidFill>
              <a:latin typeface="Times New Roman" pitchFamily="18" charset="0"/>
              <a:cs typeface="Times New Roman" pitchFamily="18" charset="0"/>
            </a:endParaRPr>
          </a:p>
          <a:p>
            <a:pPr marL="285750" lvl="0" indent="-285750" algn="just" hangingPunct="0">
              <a:buFont typeface="Arial" pitchFamily="34" charset="0"/>
              <a:buChar char="•"/>
            </a:pPr>
            <a:endParaRPr lang="es-AR" sz="1400" dirty="0">
              <a:solidFill>
                <a:srgbClr val="000000"/>
              </a:solidFill>
              <a:latin typeface="Liberation Sans" pitchFamily="18"/>
            </a:endParaRPr>
          </a:p>
          <a:p>
            <a:pPr marL="285750" lvl="0" indent="-285750" algn="just" hangingPunct="0">
              <a:buFont typeface="Arial" pitchFamily="34" charset="0"/>
              <a:buChar char="•"/>
            </a:pPr>
            <a:endParaRPr lang="es-AR" sz="1400" dirty="0">
              <a:solidFill>
                <a:srgbClr val="000000"/>
              </a:solidFill>
              <a:latin typeface="Liberation Sans" pitchFamily="18"/>
            </a:endParaRPr>
          </a:p>
          <a:p>
            <a:pPr marL="285750" lvl="0" indent="-285750" algn="just" hangingPunct="0">
              <a:buFont typeface="Arial" pitchFamily="34" charset="0"/>
              <a:buChar char="•"/>
            </a:pPr>
            <a:endParaRPr lang="es-AR" sz="1400" dirty="0">
              <a:solidFill>
                <a:srgbClr val="000000"/>
              </a:solidFill>
              <a:latin typeface="Liberation Sans" pitchFamily="18"/>
            </a:endParaRPr>
          </a:p>
        </p:txBody>
      </p:sp>
    </p:spTree>
    <p:extLst>
      <p:ext uri="{BB962C8B-B14F-4D97-AF65-F5344CB8AC3E}">
        <p14:creationId xmlns:p14="http://schemas.microsoft.com/office/powerpoint/2010/main" val="137112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41294" y="706397"/>
            <a:ext cx="8095130" cy="3450175"/>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z="1800" b="1" dirty="0" smtClean="0">
                <a:cs typeface="Tahoma" pitchFamily="2"/>
              </a:rPr>
              <a:t>PÚRPURAS</a:t>
            </a:r>
          </a:p>
          <a:p>
            <a:endParaRPr lang="en-US" sz="1800" dirty="0" smtClean="0">
              <a:latin typeface="Times New Roman" pitchFamily="18" charset="0"/>
              <a:cs typeface="Times New Roman" pitchFamily="18" charset="0"/>
            </a:endParaRPr>
          </a:p>
          <a:p>
            <a:r>
              <a:rPr lang="en-US" sz="1400" dirty="0" err="1" smtClean="0">
                <a:solidFill>
                  <a:schemeClr val="tx1"/>
                </a:solidFill>
                <a:latin typeface="Times New Roman" pitchFamily="18" charset="0"/>
                <a:cs typeface="Times New Roman" pitchFamily="18" charset="0"/>
              </a:rPr>
              <a:t>Bibliografía</a:t>
            </a:r>
            <a:endParaRPr lang="en-US" sz="1400" dirty="0" smtClean="0">
              <a:solidFill>
                <a:schemeClr val="tx1"/>
              </a:solidFill>
              <a:latin typeface="Times New Roman" pitchFamily="18" charset="0"/>
              <a:cs typeface="Times New Roman" pitchFamily="18" charset="0"/>
            </a:endParaRPr>
          </a:p>
          <a:p>
            <a:endParaRPr lang="en-US" sz="1400" dirty="0">
              <a:solidFill>
                <a:schemeClr val="tx1"/>
              </a:solidFill>
              <a:latin typeface="Times New Roman" pitchFamily="18" charset="0"/>
              <a:cs typeface="Times New Roman" pitchFamily="18" charset="0"/>
            </a:endParaRPr>
          </a:p>
          <a:p>
            <a:r>
              <a:rPr lang="en-US" sz="1400" dirty="0" smtClean="0">
                <a:solidFill>
                  <a:schemeClr val="tx1"/>
                </a:solidFill>
                <a:latin typeface="Times New Roman" pitchFamily="18" charset="0"/>
                <a:cs typeface="Times New Roman" pitchFamily="18" charset="0"/>
              </a:rPr>
              <a:t>Valle LE. </a:t>
            </a:r>
            <a:r>
              <a:rPr lang="en-US" sz="1400" dirty="0" err="1" smtClean="0">
                <a:solidFill>
                  <a:schemeClr val="tx1"/>
                </a:solidFill>
                <a:latin typeface="Times New Roman" pitchFamily="18" charset="0"/>
                <a:cs typeface="Times New Roman" pitchFamily="18" charset="0"/>
              </a:rPr>
              <a:t>Dermatología</a:t>
            </a:r>
            <a:r>
              <a:rPr lang="en-US" sz="1400" dirty="0" smtClean="0">
                <a:solidFill>
                  <a:schemeClr val="tx1"/>
                </a:solidFill>
                <a:latin typeface="Times New Roman" pitchFamily="18" charset="0"/>
                <a:cs typeface="Times New Roman" pitchFamily="18" charset="0"/>
              </a:rPr>
              <a:t> General. </a:t>
            </a:r>
            <a:r>
              <a:rPr lang="en-US" sz="1400" dirty="0" err="1" smtClean="0">
                <a:solidFill>
                  <a:schemeClr val="tx1"/>
                </a:solidFill>
                <a:latin typeface="Times New Roman" pitchFamily="18" charset="0"/>
                <a:cs typeface="Times New Roman" pitchFamily="18" charset="0"/>
              </a:rPr>
              <a:t>Enfoque</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Práctico</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Tercera</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Edición</a:t>
            </a:r>
            <a:r>
              <a:rPr lang="en-US" sz="1400" dirty="0" smtClean="0">
                <a:solidFill>
                  <a:schemeClr val="tx1"/>
                </a:solidFill>
                <a:latin typeface="Times New Roman" pitchFamily="18" charset="0"/>
                <a:cs typeface="Times New Roman" pitchFamily="18" charset="0"/>
              </a:rPr>
              <a:t>. Editorial </a:t>
            </a:r>
            <a:r>
              <a:rPr lang="en-US" sz="1400" dirty="0" err="1" smtClean="0">
                <a:solidFill>
                  <a:schemeClr val="tx1"/>
                </a:solidFill>
                <a:latin typeface="Times New Roman" pitchFamily="18" charset="0"/>
                <a:cs typeface="Times New Roman" pitchFamily="18" charset="0"/>
              </a:rPr>
              <a:t>Dunken</a:t>
            </a:r>
            <a:r>
              <a:rPr lang="en-US" sz="1400" dirty="0" smtClean="0">
                <a:solidFill>
                  <a:schemeClr val="tx1"/>
                </a:solidFill>
                <a:latin typeface="Times New Roman" pitchFamily="18" charset="0"/>
                <a:cs typeface="Times New Roman" pitchFamily="18" charset="0"/>
              </a:rPr>
              <a:t>. Buenos Aires. Argentina. 2019; 274-279.</a:t>
            </a:r>
          </a:p>
          <a:p>
            <a:r>
              <a:rPr lang="en-US" sz="1400" dirty="0" smtClean="0">
                <a:solidFill>
                  <a:schemeClr val="tx1"/>
                </a:solidFill>
                <a:latin typeface="Times New Roman" pitchFamily="18" charset="0"/>
                <a:cs typeface="Times New Roman" pitchFamily="18" charset="0"/>
              </a:rPr>
              <a:t>Valle LE. </a:t>
            </a:r>
            <a:r>
              <a:rPr lang="en-US" sz="1400" dirty="0" err="1" smtClean="0">
                <a:solidFill>
                  <a:schemeClr val="tx1"/>
                </a:solidFill>
                <a:latin typeface="Times New Roman" pitchFamily="18" charset="0"/>
                <a:cs typeface="Times New Roman" pitchFamily="18" charset="0"/>
              </a:rPr>
              <a:t>Dermatología</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Pediátrica</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Enfoque</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Práctico</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Primera</a:t>
            </a:r>
            <a:r>
              <a:rPr lang="en-US" sz="1400" dirty="0" smtClean="0">
                <a:solidFill>
                  <a:schemeClr val="tx1"/>
                </a:solidFill>
                <a:latin typeface="Times New Roman" pitchFamily="18" charset="0"/>
                <a:cs typeface="Times New Roman" pitchFamily="18" charset="0"/>
              </a:rPr>
              <a:t> </a:t>
            </a:r>
            <a:r>
              <a:rPr lang="en-US" sz="1400" dirty="0" err="1" smtClean="0">
                <a:solidFill>
                  <a:schemeClr val="tx1"/>
                </a:solidFill>
                <a:latin typeface="Times New Roman" pitchFamily="18" charset="0"/>
                <a:cs typeface="Times New Roman" pitchFamily="18" charset="0"/>
              </a:rPr>
              <a:t>Edición</a:t>
            </a:r>
            <a:r>
              <a:rPr lang="en-US" sz="1400" dirty="0" smtClean="0">
                <a:solidFill>
                  <a:schemeClr val="tx1"/>
                </a:solidFill>
                <a:latin typeface="Times New Roman" pitchFamily="18" charset="0"/>
                <a:cs typeface="Times New Roman" pitchFamily="18" charset="0"/>
              </a:rPr>
              <a:t>. Editorial </a:t>
            </a:r>
            <a:r>
              <a:rPr lang="en-US" sz="1400" dirty="0" err="1" smtClean="0">
                <a:solidFill>
                  <a:schemeClr val="tx1"/>
                </a:solidFill>
                <a:latin typeface="Times New Roman" pitchFamily="18" charset="0"/>
                <a:cs typeface="Times New Roman" pitchFamily="18" charset="0"/>
              </a:rPr>
              <a:t>Dunken</a:t>
            </a:r>
            <a:r>
              <a:rPr lang="en-US" sz="1400" dirty="0" smtClean="0">
                <a:solidFill>
                  <a:schemeClr val="tx1"/>
                </a:solidFill>
                <a:latin typeface="Times New Roman" pitchFamily="18" charset="0"/>
                <a:cs typeface="Times New Roman" pitchFamily="18" charset="0"/>
              </a:rPr>
              <a:t>. Buenos Aires. Argentina. 2014; 400-406.</a:t>
            </a:r>
            <a:endParaRPr lang="en-US" sz="1400" dirty="0">
              <a:solidFill>
                <a:schemeClr val="tx1"/>
              </a:solidFill>
              <a:latin typeface="Times New Roman" pitchFamily="18" charset="0"/>
              <a:cs typeface="Times New Roman" pitchFamily="18" charset="0"/>
            </a:endParaRPr>
          </a:p>
          <a:p>
            <a:pPr algn="just">
              <a:lnSpc>
                <a:spcPct val="115000"/>
              </a:lnSpc>
            </a:pPr>
            <a:r>
              <a:rPr lang="es-AR" sz="1400" dirty="0">
                <a:solidFill>
                  <a:schemeClr val="tx1"/>
                </a:solidFill>
                <a:latin typeface="Times New Roman" pitchFamily="18" charset="0"/>
                <a:ea typeface="Calibri"/>
                <a:cs typeface="Times New Roman" pitchFamily="18" charset="0"/>
              </a:rPr>
              <a:t>Wolff K, Johnson RA. </a:t>
            </a:r>
            <a:r>
              <a:rPr lang="es-AR" sz="1400" dirty="0" err="1">
                <a:solidFill>
                  <a:schemeClr val="tx1"/>
                </a:solidFill>
                <a:latin typeface="Times New Roman" pitchFamily="18" charset="0"/>
                <a:ea typeface="Calibri"/>
                <a:cs typeface="Times New Roman" pitchFamily="18" charset="0"/>
              </a:rPr>
              <a:t>Fitzpatrick</a:t>
            </a:r>
            <a:r>
              <a:rPr lang="es-AR" sz="1400" dirty="0">
                <a:solidFill>
                  <a:schemeClr val="tx1"/>
                </a:solidFill>
                <a:latin typeface="Times New Roman" pitchFamily="18" charset="0"/>
                <a:ea typeface="Calibri"/>
                <a:cs typeface="Times New Roman" pitchFamily="18" charset="0"/>
              </a:rPr>
              <a:t>. Atlas en Color y Sinopsis de Dermatología Clínica. Sexta Edición. Editorial Médica Panamericana. Buenos Aires. Argentina. 2010; </a:t>
            </a:r>
            <a:r>
              <a:rPr lang="es-AR" sz="1400" dirty="0" smtClean="0">
                <a:solidFill>
                  <a:schemeClr val="tx1"/>
                </a:solidFill>
                <a:latin typeface="Times New Roman" pitchFamily="18" charset="0"/>
                <a:ea typeface="Calibri"/>
                <a:cs typeface="Times New Roman" pitchFamily="18" charset="0"/>
              </a:rPr>
              <a:t>504-510.</a:t>
            </a:r>
            <a:endParaRPr lang="es-AR" sz="1400" dirty="0">
              <a:solidFill>
                <a:schemeClr val="tx1"/>
              </a:solidFill>
              <a:latin typeface="Times New Roman" pitchFamily="18" charset="0"/>
              <a:ea typeface="Calibri"/>
              <a:cs typeface="Times New Roman" pitchFamily="18" charset="0"/>
            </a:endParaRPr>
          </a:p>
          <a:p>
            <a:endParaRPr lang="en-US" sz="1400" dirty="0" smtClean="0">
              <a:solidFill>
                <a:schemeClr val="tx1"/>
              </a:solidFill>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dirty="0">
              <a:cs typeface="Tahoma" pitchFamily="2"/>
            </a:endParaRPr>
          </a:p>
        </p:txBody>
      </p:sp>
      <p:sp>
        <p:nvSpPr>
          <p:cNvPr id="6" name="5 Rectángulo"/>
          <p:cNvSpPr/>
          <p:nvPr/>
        </p:nvSpPr>
        <p:spPr>
          <a:xfrm>
            <a:off x="5973055" y="4909679"/>
            <a:ext cx="1523174" cy="215444"/>
          </a:xfrm>
          <a:prstGeom prst="rect">
            <a:avLst/>
          </a:prstGeom>
        </p:spPr>
        <p:txBody>
          <a:bodyPr wrap="none">
            <a:spAutoFit/>
          </a:bodyPr>
          <a:lstStyle/>
          <a:p>
            <a:pPr lvl="0"/>
            <a:r>
              <a:rPr lang="es-ES" sz="800" b="1" dirty="0">
                <a:solidFill>
                  <a:prstClr val="black"/>
                </a:solidFill>
                <a:latin typeface="Times New Roman"/>
                <a:ea typeface="Times New Roman"/>
              </a:rPr>
              <a:t>Damián </a:t>
            </a:r>
            <a:r>
              <a:rPr lang="es-ES" sz="800" b="1" dirty="0" err="1">
                <a:solidFill>
                  <a:prstClr val="black"/>
                </a:solidFill>
                <a:latin typeface="Times New Roman"/>
                <a:ea typeface="Times New Roman"/>
              </a:rPr>
              <a:t>Koll</a:t>
            </a:r>
            <a:r>
              <a:rPr lang="es-ES" sz="800" b="1" dirty="0">
                <a:solidFill>
                  <a:prstClr val="black"/>
                </a:solidFill>
                <a:latin typeface="Times New Roman"/>
                <a:ea typeface="Times New Roman"/>
              </a:rPr>
              <a:t>/Lidia Ester Valle</a:t>
            </a:r>
            <a:endParaRPr lang="es-AR" sz="800" dirty="0">
              <a:solidFill>
                <a:prstClr val="black"/>
              </a:solidFill>
              <a:latin typeface="Times New Roman"/>
              <a:ea typeface="Times New Roman"/>
            </a:endParaRPr>
          </a:p>
        </p:txBody>
      </p:sp>
    </p:spTree>
    <p:extLst>
      <p:ext uri="{BB962C8B-B14F-4D97-AF65-F5344CB8AC3E}">
        <p14:creationId xmlns:p14="http://schemas.microsoft.com/office/powerpoint/2010/main" val="3126200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cias En Todos Los Idiomas Gif (820x440), Png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853" y="934474"/>
            <a:ext cx="8035436" cy="351613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204716" y="450388"/>
            <a:ext cx="8850573" cy="553998"/>
          </a:xfrm>
          <a:prstGeom prst="rect">
            <a:avLst/>
          </a:prstGeom>
          <a:noFill/>
          <a:ln>
            <a:noFill/>
          </a:ln>
        </p:spPr>
        <p:txBody>
          <a:bodyPr vert="horz" wrap="square" lIns="0" tIns="0" rIns="0" bIns="0" anchor="ctr" anchorCtr="0" compatLnSpc="1">
            <a:spAutoFit/>
          </a:bodyPr>
          <a:lstStyle>
            <a:lvl1pPr marL="0" marR="0" lvl="0" indent="0" algn="l" defTabSz="914400" rtl="0" fontAlgn="auto" hangingPunct="0">
              <a:lnSpc>
                <a:spcPct val="100000"/>
              </a:lnSpc>
              <a:spcBef>
                <a:spcPts val="0"/>
              </a:spcBef>
              <a:spcAft>
                <a:spcPts val="0"/>
              </a:spcAft>
              <a:buNone/>
              <a:tabLst/>
              <a:defRPr lang="es-AR" sz="4400" b="0" i="0" u="none" strike="noStrike" kern="1200" cap="none" spc="0" baseline="0">
                <a:solidFill>
                  <a:srgbClr val="C7243A"/>
                </a:solidFill>
                <a:uFillTx/>
                <a:latin typeface="Liberation Sans" pitchFamily="18"/>
              </a:defRPr>
            </a:lvl1pPr>
          </a:lstStyle>
          <a:p>
            <a:r>
              <a:rPr lang="en-US" sz="3600" dirty="0" smtClean="0">
                <a:cs typeface="Tahoma" pitchFamily="2"/>
              </a:rPr>
              <a:t>PÚRPURAS</a:t>
            </a:r>
            <a:endParaRPr lang="en-US" sz="3600" dirty="0">
              <a:cs typeface="Tahoma" pitchFamily="2"/>
            </a:endParaRPr>
          </a:p>
        </p:txBody>
      </p:sp>
      <p:sp>
        <p:nvSpPr>
          <p:cNvPr id="2" name="1 Rectángulo"/>
          <p:cNvSpPr/>
          <p:nvPr/>
        </p:nvSpPr>
        <p:spPr>
          <a:xfrm>
            <a:off x="315632" y="4387518"/>
            <a:ext cx="5038725" cy="787395"/>
          </a:xfrm>
          <a:prstGeom prst="rect">
            <a:avLst/>
          </a:prstGeom>
        </p:spPr>
        <p:txBody>
          <a:bodyPr>
            <a:spAutoFit/>
          </a:bodyPr>
          <a:lstStyle/>
          <a:p>
            <a:pPr lvl="0" hangingPunct="0">
              <a:spcAft>
                <a:spcPts val="1065"/>
              </a:spcAft>
            </a:pPr>
            <a:r>
              <a:rPr lang="es-AR" b="1" dirty="0">
                <a:latin typeface="Liberation Sans" pitchFamily="18"/>
                <a:cs typeface="Tahoma" pitchFamily="2"/>
              </a:rPr>
              <a:t>Dr. </a:t>
            </a:r>
            <a:r>
              <a:rPr lang="es-AR" b="1" dirty="0" err="1">
                <a:latin typeface="Liberation Sans" pitchFamily="18"/>
                <a:cs typeface="Tahoma" pitchFamily="2"/>
              </a:rPr>
              <a:t>Koll</a:t>
            </a:r>
            <a:r>
              <a:rPr lang="es-AR" b="1" dirty="0">
                <a:latin typeface="Liberation Sans" pitchFamily="18"/>
                <a:cs typeface="Tahoma" pitchFamily="2"/>
              </a:rPr>
              <a:t> Damián</a:t>
            </a:r>
          </a:p>
          <a:p>
            <a:pPr lvl="0" hangingPunct="0">
              <a:spcAft>
                <a:spcPts val="1065"/>
              </a:spcAft>
            </a:pPr>
            <a:r>
              <a:rPr lang="es-AR" b="1" dirty="0">
                <a:latin typeface="Liberation Sans" pitchFamily="18"/>
                <a:cs typeface="Tahoma" pitchFamily="2"/>
              </a:rPr>
              <a:t>Prof. Dra. Lidia Ester Valle</a:t>
            </a:r>
          </a:p>
        </p:txBody>
      </p:sp>
    </p:spTree>
    <p:extLst>
      <p:ext uri="{BB962C8B-B14F-4D97-AF65-F5344CB8AC3E}">
        <p14:creationId xmlns:p14="http://schemas.microsoft.com/office/powerpoint/2010/main" val="105404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Classy_Re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lassy_Red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2026</TotalTime>
  <Words>3854</Words>
  <Application>Microsoft Office PowerPoint</Application>
  <PresentationFormat>Personalizado</PresentationFormat>
  <Paragraphs>386</Paragraphs>
  <Slides>45</Slides>
  <Notes>25</Notes>
  <HiddenSlides>0</HiddenSlides>
  <MMClips>0</MMClips>
  <ScaleCrop>false</ScaleCrop>
  <HeadingPairs>
    <vt:vector size="4" baseType="variant">
      <vt:variant>
        <vt:lpstr>Tema</vt:lpstr>
      </vt:variant>
      <vt:variant>
        <vt:i4>2</vt:i4>
      </vt:variant>
      <vt:variant>
        <vt:lpstr>Títulos de diapositiva</vt:lpstr>
      </vt:variant>
      <vt:variant>
        <vt:i4>45</vt:i4>
      </vt:variant>
    </vt:vector>
  </HeadingPairs>
  <TitlesOfParts>
    <vt:vector size="47" baseType="lpstr">
      <vt:lpstr>Classy_Red</vt:lpstr>
      <vt:lpstr>Classy_Red1</vt:lpstr>
      <vt:lpstr>Presentación de PowerPoint</vt:lpstr>
      <vt:lpstr>PÚRPURAS</vt:lpstr>
      <vt:lpstr>PÚRPURAS</vt:lpstr>
      <vt:lpstr>PÚRPURAS</vt:lpstr>
      <vt:lpstr>PÚRPURAS</vt:lpstr>
      <vt:lpstr>PÚRPURAS</vt:lpstr>
      <vt:lpstr>PÚRPURAS</vt:lpstr>
      <vt:lpstr>PÚRPURAS</vt:lpstr>
      <vt:lpstr>PÚRPURAS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  Dermatosis purpúricas pigmentadas (PPD, pigmented purpuric dermatoses)</vt:lpstr>
      <vt:lpstr>PÚRPURAS</vt:lpstr>
      <vt:lpstr>PÚRPURAS</vt:lpstr>
      <vt:lpstr>PÚRPURAS</vt:lpstr>
      <vt:lpstr>PÚRPURAS</vt:lpstr>
      <vt:lpstr>PÚRPURAS</vt:lpstr>
      <vt:lpstr>PÚRPURAS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Classy Red</dc:title>
  <dc:creator>Damián Koll</dc:creator>
  <cp:lastModifiedBy>Lidia</cp:lastModifiedBy>
  <cp:revision>188</cp:revision>
  <dcterms:created xsi:type="dcterms:W3CDTF">2020-03-08T10:27:07Z</dcterms:created>
  <dcterms:modified xsi:type="dcterms:W3CDTF">2020-06-15T14:04:32Z</dcterms:modified>
</cp:coreProperties>
</file>